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2" r:id="rId2"/>
    <p:sldId id="263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C5CEB0"/>
    <a:srgbClr val="FFFF99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28" autoAdjust="0"/>
  </p:normalViewPr>
  <p:slideViewPr>
    <p:cSldViewPr>
      <p:cViewPr varScale="1">
        <p:scale>
          <a:sx n="98" d="100"/>
          <a:sy n="98" d="100"/>
        </p:scale>
        <p:origin x="-6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B3408-BF8E-48F1-97A0-AA46151409F4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C1EBB-7056-4252-BBE0-CC53E0874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C1EBB-7056-4252-BBE0-CC53E087419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C1EBB-7056-4252-BBE0-CC53E087419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Documents and Settings\L_PURTOVA\Мои документы\Загрузки\industrial-accidents.png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 l="57998" t="50728" r="6329" b="6054"/>
          <a:stretch>
            <a:fillRect/>
          </a:stretch>
        </p:blipFill>
        <p:spPr bwMode="auto">
          <a:xfrm>
            <a:off x="6156176" y="128032"/>
            <a:ext cx="2828027" cy="18608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496" y="44624"/>
            <a:ext cx="2952328" cy="6741368"/>
          </a:xfrm>
          <a:prstGeom prst="rect">
            <a:avLst/>
          </a:prstGeom>
          <a:noFill/>
          <a:ln w="38100" cmpd="thickThin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59832" y="44624"/>
            <a:ext cx="2952328" cy="6741368"/>
          </a:xfrm>
          <a:prstGeom prst="rect">
            <a:avLst/>
          </a:prstGeom>
          <a:noFill/>
          <a:ln w="38100" cmpd="thickThin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084168" y="44624"/>
            <a:ext cx="2952328" cy="6741368"/>
          </a:xfrm>
          <a:prstGeom prst="rect">
            <a:avLst/>
          </a:prstGeom>
          <a:noFill/>
          <a:ln w="38100" cmpd="thickThin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156176" y="2053297"/>
            <a:ext cx="2808312" cy="1015663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Действия населения </a:t>
            </a:r>
          </a:p>
          <a:p>
            <a:pPr algn="ctr">
              <a:lnSpc>
                <a:spcPts val="1800"/>
              </a:lnSpc>
            </a:pPr>
            <a:r>
              <a:rPr lang="ru-RU" sz="1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в условиях ЧС техногенного характера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00192" y="5590981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ПАМЯТКА </a:t>
            </a: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ЖИТЕЛЮ ТЮМЕНСКОЙ ОБЛАСТИ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44208" y="6351131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Тюмень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6176" y="116632"/>
            <a:ext cx="273630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Объединенный учебно-методический центр 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ГО и ЧС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Государственного казенного учреждения Тюменской области «Тюменская областная служба экстренного реагирования»</a:t>
            </a:r>
            <a:endParaRPr lang="ru-RU" sz="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6176" y="3177550"/>
            <a:ext cx="2808312" cy="2339682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1"/>
            <a:tileRect/>
          </a:gradFill>
          <a:ln w="38100" cmpd="thickThin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Техногенная ЧС, </a:t>
            </a:r>
          </a:p>
          <a:p>
            <a:pPr algn="ctr">
              <a:lnSpc>
                <a:spcPts val="15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ЧС техногенного характера: </a:t>
            </a:r>
          </a:p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Обстановка на территории или акватории, сложившаяся в результате возникновения источника техногенной чрезвычайной ситуации, который может повлечь или повлек за собой человеческие жертвы, ущерб здоровью людей или окружающей среде, значительные материальные потери и нарушение условий жизнедеятельности людей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16632"/>
            <a:ext cx="273630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 авариях на коммунальных системах жизнеобеспечения: </a:t>
            </a:r>
          </a:p>
          <a:p>
            <a:pPr marL="174625" indent="-174625" algn="just">
              <a:buFont typeface="Arial" pitchFamily="34" charset="0"/>
              <a:buChar char="–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Сообщите об аварии диспетчеру управляющей компании, вызовите аварийную службу.</a:t>
            </a:r>
          </a:p>
          <a:p>
            <a:pPr marL="174625" indent="-174625" algn="just">
              <a:buFont typeface="Arial" pitchFamily="34" charset="0"/>
              <a:buChar char="–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При скачках напряжения в электросети квартиры или его отключении обесточьте все электроприборы.</a:t>
            </a:r>
          </a:p>
          <a:p>
            <a:pPr marL="174625" indent="-174625" algn="just">
              <a:buFont typeface="Arial" pitchFamily="34" charset="0"/>
              <a:buChar char="–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При прекращении подачи воды закройте открытые краны, воздержитесь от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употребления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воды из открытых водоемов.</a:t>
            </a:r>
          </a:p>
          <a:p>
            <a:pPr marL="174625" indent="-174625" algn="just">
              <a:buFont typeface="Arial" pitchFamily="34" charset="0"/>
              <a:buChar char="–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При отключении центрального отопления используйте электрообогреватели только заводского изготовления. Для сохранения тепла закройте окна и балконные двери одеялами, заделайте в них все щели.</a:t>
            </a:r>
          </a:p>
          <a:p>
            <a:pPr marL="174625" indent="-174625" algn="just">
              <a:buFont typeface="Arial" pitchFamily="34" charset="0"/>
              <a:buChar char="–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При прекращении подачи газа отключите газовые приборы.</a:t>
            </a:r>
          </a:p>
          <a:p>
            <a:pPr marL="174625" indent="-174625" algn="just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Аварии на коммунальных сетях ликвидируются, как правило, в кратчайшие сроки.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131840" y="116632"/>
            <a:ext cx="28083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 авариях и катастрофах на транспорте:</a:t>
            </a:r>
          </a:p>
          <a:p>
            <a:pPr marL="174625" indent="-174625" algn="just">
              <a:buFont typeface="Calibri" pitchFamily="34" charset="0"/>
              <a:buChar char="–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Вызовите к месту происшествия спасателей, скорую медицинскую помощь и работников ГИБДД.</a:t>
            </a:r>
          </a:p>
          <a:p>
            <a:pPr marL="174625" indent="-174625" algn="just">
              <a:buFont typeface="Calibri" pitchFamily="34" charset="0"/>
              <a:buChar char="–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Место происшествия оградите предупредительными знаками.</a:t>
            </a:r>
          </a:p>
          <a:p>
            <a:pPr marL="174625" indent="-174625" algn="just">
              <a:buFont typeface="Calibri" pitchFamily="34" charset="0"/>
              <a:buChar char="–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Примите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меры по спасению людей из поврежденного транспорта.</a:t>
            </a:r>
          </a:p>
          <a:p>
            <a:pPr marL="174625" indent="-174625" algn="just">
              <a:buFont typeface="Calibri" pitchFamily="34" charset="0"/>
              <a:buChar char="–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По возможности окажите первую помощь пострадавшим.</a:t>
            </a:r>
          </a:p>
          <a:p>
            <a:pPr marL="174625" indent="-174625" algn="just">
              <a:buFont typeface="Calibri" pitchFamily="34" charset="0"/>
              <a:buChar char="–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Пострадавших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после оказания первой помощи, необходимо доставить в ближайшие лечебные учреждения.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 descr="\\192.168.1.9\общая папка\8Зайцев\Памятка техн. чс\Памятка-Действия-населения-при-ЧС-техногенного-характера-scaled.jpg"/>
          <p:cNvPicPr>
            <a:picLocks noChangeAspect="1" noChangeArrowheads="1"/>
          </p:cNvPicPr>
          <p:nvPr/>
        </p:nvPicPr>
        <p:blipFill>
          <a:blip r:embed="rId4" cstate="print"/>
          <a:srcRect l="37878" t="85220" r="46088" b="2907"/>
          <a:stretch>
            <a:fillRect/>
          </a:stretch>
        </p:blipFill>
        <p:spPr bwMode="auto">
          <a:xfrm>
            <a:off x="3419872" y="5428079"/>
            <a:ext cx="2232248" cy="116927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22" name="Picture 5" descr="C:\Documents and Settings\L_PURTOVA\Мои документы\Загрузки\img4.jpg"/>
          <p:cNvPicPr>
            <a:picLocks noChangeAspect="1" noChangeArrowheads="1"/>
          </p:cNvPicPr>
          <p:nvPr/>
        </p:nvPicPr>
        <p:blipFill>
          <a:blip r:embed="rId5" cstate="print"/>
          <a:srcRect l="52794" t="76078" r="29412" b="6667"/>
          <a:stretch>
            <a:fillRect/>
          </a:stretch>
        </p:blipFill>
        <p:spPr bwMode="auto">
          <a:xfrm>
            <a:off x="251519" y="5041866"/>
            <a:ext cx="2592289" cy="1699502"/>
          </a:xfrm>
          <a:prstGeom prst="rect">
            <a:avLst/>
          </a:prstGeom>
          <a:noFill/>
        </p:spPr>
      </p:pic>
      <p:pic>
        <p:nvPicPr>
          <p:cNvPr id="23" name="Picture 2" descr="\\192.168.1.9\общая папка\8Зайцев\Памятка техн. чс\Памятка-Действия-населения-при-ЧС-техногенного-характера-scaled.jpg"/>
          <p:cNvPicPr>
            <a:picLocks noChangeAspect="1" noChangeArrowheads="1"/>
          </p:cNvPicPr>
          <p:nvPr/>
        </p:nvPicPr>
        <p:blipFill>
          <a:blip r:embed="rId4" cstate="print"/>
          <a:srcRect l="2132" t="17589" r="76342" b="60858"/>
          <a:stretch>
            <a:fillRect/>
          </a:stretch>
        </p:blipFill>
        <p:spPr bwMode="auto">
          <a:xfrm>
            <a:off x="3131840" y="3239979"/>
            <a:ext cx="2808312" cy="1989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\\192.168.1.9\общая папка\8Зайцев\Памятка техн. чс\Памятка-Действия-населения-при-ЧС-техногенного-характера-scaled.jpg"/>
          <p:cNvPicPr>
            <a:picLocks noChangeAspect="1" noChangeArrowheads="1"/>
          </p:cNvPicPr>
          <p:nvPr/>
        </p:nvPicPr>
        <p:blipFill>
          <a:blip r:embed="rId3" cstate="print">
            <a:lum bright="30000" contrast="20000"/>
          </a:blip>
          <a:srcRect l="76680" t="17589" r="2691" b="60858"/>
          <a:stretch>
            <a:fillRect/>
          </a:stretch>
        </p:blipFill>
        <p:spPr bwMode="auto">
          <a:xfrm>
            <a:off x="6156176" y="2132856"/>
            <a:ext cx="2770190" cy="1728192"/>
          </a:xfrm>
          <a:prstGeom prst="rect">
            <a:avLst/>
          </a:prstGeom>
          <a:noFill/>
        </p:spPr>
      </p:pic>
      <p:pic>
        <p:nvPicPr>
          <p:cNvPr id="21" name="Picture 2" descr="\\192.168.1.9\общая папка\8Зайцев\Памятка техн. чс\ЧС тех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1B4FA"/>
              </a:clrFrom>
              <a:clrTo>
                <a:srgbClr val="C1B4FA">
                  <a:alpha val="0"/>
                </a:srgbClr>
              </a:clrTo>
            </a:clrChange>
            <a:lum bright="30000"/>
          </a:blip>
          <a:srcRect l="1962" t="71056" r="74427" b="4775"/>
          <a:stretch>
            <a:fillRect/>
          </a:stretch>
        </p:blipFill>
        <p:spPr bwMode="auto">
          <a:xfrm>
            <a:off x="179512" y="5013176"/>
            <a:ext cx="2664296" cy="1656184"/>
          </a:xfrm>
          <a:prstGeom prst="rect">
            <a:avLst/>
          </a:prstGeom>
          <a:noFill/>
        </p:spPr>
      </p:pic>
      <p:pic>
        <p:nvPicPr>
          <p:cNvPr id="22" name="Picture 2" descr="C:\Documents and Settings\L_PURTOVA\Мои документы\Загрузки\гтс27.jpg"/>
          <p:cNvPicPr>
            <a:picLocks noChangeAspect="1" noChangeArrowheads="1"/>
          </p:cNvPicPr>
          <p:nvPr/>
        </p:nvPicPr>
        <p:blipFill>
          <a:blip r:embed="rId5" cstate="print">
            <a:lum bright="-20000" contrast="-30000"/>
          </a:blip>
          <a:srcRect l="7143" t="62512" r="48000" b="4744"/>
          <a:stretch>
            <a:fillRect/>
          </a:stretch>
        </p:blipFill>
        <p:spPr bwMode="auto">
          <a:xfrm>
            <a:off x="3086243" y="4725144"/>
            <a:ext cx="2853909" cy="19442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496" y="44624"/>
            <a:ext cx="2952328" cy="6741368"/>
          </a:xfrm>
          <a:prstGeom prst="rect">
            <a:avLst/>
          </a:prstGeom>
          <a:noFill/>
          <a:ln w="38100" cmpd="thickThin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59832" y="44624"/>
            <a:ext cx="2952328" cy="6741368"/>
          </a:xfrm>
          <a:prstGeom prst="rect">
            <a:avLst/>
          </a:prstGeom>
          <a:noFill/>
          <a:ln w="38100" cmpd="thickThin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084168" y="44624"/>
            <a:ext cx="2952328" cy="6741368"/>
          </a:xfrm>
          <a:prstGeom prst="rect">
            <a:avLst/>
          </a:prstGeom>
          <a:noFill/>
          <a:ln w="38100" cmpd="thickThin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156176" y="116632"/>
            <a:ext cx="273630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Объединенный учебно-методический центр 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ГО и ЧС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Государственного казенного учреждения Тюменской области «Тюменская областная служба экстренного реагирования»</a:t>
            </a:r>
            <a:endParaRPr lang="ru-RU" sz="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29878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Опасные техногенные происшествия: </a:t>
            </a:r>
          </a:p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Аварии в зданиях, сооружениях как производственного так и непроизводственного назначения или на транспорте, пожары, взрывы, высвобождение различных видов энергии и/или выбросы в окружающую среду радиоактивных веществ, материалов или опасных химических веществ.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8" y="2169438"/>
            <a:ext cx="2843808" cy="21236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Звуки сирен означают сигнал </a:t>
            </a:r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«ВНИМАНИЕ ВСЕМ!» </a:t>
            </a:r>
          </a:p>
          <a:p>
            <a:pPr marL="174625" indent="-174625" algn="just">
              <a:buFontTx/>
              <a:buChar char="-"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Услышав сигнал, прослушайте сообщения, передаваемые СМИ или вещаемые по громкоговорителям.</a:t>
            </a:r>
          </a:p>
          <a:p>
            <a:pPr marL="174625" indent="-174625" algn="just">
              <a:buFontTx/>
              <a:buChar char="-"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Действуйте в соответствии с передаваемыми сообщениями. </a:t>
            </a:r>
          </a:p>
          <a:p>
            <a:pPr marL="174625" indent="-174625" algn="just">
              <a:buFontTx/>
              <a:buChar char="-"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В любой обстановке не теряйте самообладания и не поддавайтесь панике!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31840" y="44624"/>
            <a:ext cx="2808312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 внезапном затоплении: </a:t>
            </a:r>
          </a:p>
          <a:p>
            <a:pPr marL="174625" indent="-174625" algn="just">
              <a:buFont typeface="Arial" pitchFamily="34" charset="0"/>
              <a:buChar char="–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Срочно займите ближайшее возвышенное место, вплавь или с помощью подручных средств выбирайтесь на сухое место, лучше всего на дорогу или дамбу.</a:t>
            </a:r>
          </a:p>
          <a:p>
            <a:pPr marL="174625" indent="-174625" algn="just">
              <a:buFont typeface="Arial" pitchFamily="34" charset="0"/>
              <a:buChar char="–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1200" smtClean="0">
                <a:latin typeface="Arial" pitchFamily="34" charset="0"/>
                <a:cs typeface="Arial" pitchFamily="34" charset="0"/>
              </a:rPr>
              <a:t>подтоплении </a:t>
            </a:r>
            <a:r>
              <a:rPr lang="ru-RU" sz="1200" smtClean="0">
                <a:latin typeface="Arial" pitchFamily="34" charset="0"/>
                <a:cs typeface="Arial" pitchFamily="34" charset="0"/>
              </a:rPr>
              <a:t>вашего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дома отключите его электроснабжение, подайте сигнал о нахождении в доме (квартире) людей путем вывешивания из окна днем флага из яркой ткани, а ночью – фонаря. </a:t>
            </a:r>
          </a:p>
          <a:p>
            <a:pPr marL="174625" indent="-174625" algn="just">
              <a:buFont typeface="Arial" pitchFamily="34" charset="0"/>
              <a:buChar char="–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Поднимитесь с нижних этажей на верхние, на чердаки или крыши, возьмите с собой все, что потребуется при эвакуации.</a:t>
            </a:r>
          </a:p>
          <a:p>
            <a:pPr marL="174625" indent="-174625" algn="just">
              <a:buFont typeface="Arial" pitchFamily="34" charset="0"/>
              <a:buChar char="–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Для получения информации используйте радиоприемник с автономным питанием. Наиболее ценное имущество переместите на верхние этажи и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чердаки.</a:t>
            </a:r>
          </a:p>
          <a:p>
            <a:pPr marL="174625" indent="-174625" algn="just">
              <a:buFont typeface="Arial" pitchFamily="34" charset="0"/>
              <a:buChar char="–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Создайте запас продуктов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питания и питьевой воды. </a:t>
            </a:r>
          </a:p>
          <a:p>
            <a:pPr marL="174625" indent="-1588"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Не пытайтесь эвакуироваться самостоятельно. </a:t>
            </a:r>
          </a:p>
          <a:p>
            <a:pPr marL="174625" algn="just"/>
            <a:r>
              <a:rPr lang="ru-RU" sz="1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Это возможно только при видимости незатопленной территории, угрозе ухудшения обстановки, необходимости получения медицинской помощи, израсходовании продуктов питания и отсутствии перспектив в получении помощи со стороны.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6176" y="2106722"/>
            <a:ext cx="2721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Вызвать пожарную охрану.</a:t>
            </a:r>
          </a:p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Дышать через мокрую ткань.</a:t>
            </a:r>
          </a:p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Двигаться пригнувшись или ползком к выходу.</a:t>
            </a:r>
          </a:p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входить туда, где большая концентрация дыма.</a:t>
            </a:r>
          </a:p>
          <a:p>
            <a:pPr marL="171450" indent="-171450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Плотно закрыв за собой дверь, двигаться вдоль стены к лестнице</a:t>
            </a:r>
          </a:p>
        </p:txBody>
      </p:sp>
      <p:pic>
        <p:nvPicPr>
          <p:cNvPr id="17" name="Объект 3"/>
          <p:cNvPicPr>
            <a:picLocks noChangeAspect="1"/>
          </p:cNvPicPr>
          <p:nvPr/>
        </p:nvPicPr>
        <p:blipFill>
          <a:blip r:embed="rId6" cstate="print"/>
          <a:srcRect l="27708" t="66389" r="43125" b="5278"/>
          <a:stretch>
            <a:fillRect/>
          </a:stretch>
        </p:blipFill>
        <p:spPr>
          <a:xfrm>
            <a:off x="6225540" y="116632"/>
            <a:ext cx="2667000" cy="19431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28184" y="44624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 пожаре в помещении:</a:t>
            </a:r>
            <a:endParaRPr lang="ru-RU" sz="1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340711"/>
            <a:ext cx="29158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 опасности заражения химически-опасными веществами:</a:t>
            </a:r>
          </a:p>
          <a:p>
            <a:pPr marL="174625" indent="-174625" algn="just">
              <a:buFont typeface="Calibri" pitchFamily="34" charset="0"/>
              <a:buChar char="–"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Быстро покиньте свое жилище;</a:t>
            </a:r>
          </a:p>
          <a:p>
            <a:pPr marL="174625" indent="-174625" algn="just">
              <a:buFont typeface="Calibri" pitchFamily="34" charset="0"/>
              <a:buChar char="–"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Двигайтесь перпендикулярно направлению ветра;</a:t>
            </a:r>
          </a:p>
          <a:p>
            <a:pPr marL="174625" indent="-174625" algn="just">
              <a:buFont typeface="Calibri" pitchFamily="34" charset="0"/>
              <a:buChar char="–"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отсутствии времени на эвакуацию проведите герметизацию помещений;</a:t>
            </a:r>
          </a:p>
          <a:p>
            <a:pPr marL="174625" indent="-174625" algn="just">
              <a:buFont typeface="Calibri" pitchFamily="34" charset="0"/>
              <a:buChar char="–"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Наденьте респиратор, или ватно-марлевую повязку (ВМП) смоченную водой.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56176" y="378904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Категорически нельзя: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4" name="Picture 2" descr="\\192.168.1.9\общая папка\8Зайцев\Памятка техн. чс\slide-86.jpg"/>
          <p:cNvPicPr>
            <a:picLocks noChangeAspect="1" noChangeArrowheads="1"/>
          </p:cNvPicPr>
          <p:nvPr/>
        </p:nvPicPr>
        <p:blipFill>
          <a:blip r:embed="rId7" cstate="print"/>
          <a:srcRect l="1505" t="20247" r="74416" b="47603"/>
          <a:stretch>
            <a:fillRect/>
          </a:stretch>
        </p:blipFill>
        <p:spPr bwMode="auto">
          <a:xfrm>
            <a:off x="6156176" y="4077072"/>
            <a:ext cx="576064" cy="576064"/>
          </a:xfrm>
          <a:prstGeom prst="rect">
            <a:avLst/>
          </a:prstGeom>
          <a:noFill/>
        </p:spPr>
      </p:pic>
      <p:pic>
        <p:nvPicPr>
          <p:cNvPr id="26" name="Picture 2" descr="\\192.168.1.9\общая папка\8Зайцев\Памятка техн. чс\slide-86.jpg"/>
          <p:cNvPicPr>
            <a:picLocks noChangeAspect="1" noChangeArrowheads="1"/>
          </p:cNvPicPr>
          <p:nvPr/>
        </p:nvPicPr>
        <p:blipFill>
          <a:blip r:embed="rId7" cstate="print"/>
          <a:srcRect l="49664" t="18004" r="26257" b="47837"/>
          <a:stretch>
            <a:fillRect/>
          </a:stretch>
        </p:blipFill>
        <p:spPr bwMode="auto">
          <a:xfrm>
            <a:off x="6228185" y="4653136"/>
            <a:ext cx="576063" cy="612067"/>
          </a:xfrm>
          <a:prstGeom prst="rect">
            <a:avLst/>
          </a:prstGeom>
          <a:noFill/>
        </p:spPr>
      </p:pic>
      <p:pic>
        <p:nvPicPr>
          <p:cNvPr id="27" name="Picture 2" descr="\\192.168.1.9\общая папка\8Зайцев\Памятка техн. чс\slide-86.jpg"/>
          <p:cNvPicPr>
            <a:picLocks noChangeAspect="1" noChangeArrowheads="1"/>
          </p:cNvPicPr>
          <p:nvPr/>
        </p:nvPicPr>
        <p:blipFill>
          <a:blip r:embed="rId7" cstate="print"/>
          <a:srcRect l="73743" t="20247" r="2177" b="49613"/>
          <a:stretch>
            <a:fillRect/>
          </a:stretch>
        </p:blipFill>
        <p:spPr bwMode="auto">
          <a:xfrm>
            <a:off x="6189780" y="5301208"/>
            <a:ext cx="614468" cy="576064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876256" y="414908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Пользоваться лифтом при эвакуации.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48264" y="465313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Прыгать с балконов и этажей выше первого.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48264" y="5085184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Возвращаться за забытыми вещами, если вам удалось покинуть здание.</a:t>
            </a:r>
          </a:p>
        </p:txBody>
      </p:sp>
      <p:pic>
        <p:nvPicPr>
          <p:cNvPr id="33" name="Объект 3"/>
          <p:cNvPicPr>
            <a:picLocks noGrp="1" noChangeAspect="1"/>
          </p:cNvPicPr>
          <p:nvPr>
            <p:ph idx="1"/>
          </p:nvPr>
        </p:nvPicPr>
        <p:blipFill>
          <a:blip r:embed="rId8" cstate="print"/>
          <a:srcRect l="42912" t="87400" r="27162" b="1050"/>
          <a:stretch>
            <a:fillRect/>
          </a:stretch>
        </p:blipFill>
        <p:spPr>
          <a:xfrm>
            <a:off x="6156176" y="5949280"/>
            <a:ext cx="2736304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578</Words>
  <Application>Microsoft Office PowerPoint</Application>
  <PresentationFormat>Экран (4:3)</PresentationFormat>
  <Paragraphs>58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</cp:revision>
  <dcterms:created xsi:type="dcterms:W3CDTF">2023-10-17T09:09:23Z</dcterms:created>
  <dcterms:modified xsi:type="dcterms:W3CDTF">2023-10-18T10:19:40Z</dcterms:modified>
</cp:coreProperties>
</file>