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046" autoAdjust="0"/>
  </p:normalViewPr>
  <p:slideViewPr>
    <p:cSldViewPr>
      <p:cViewPr>
        <p:scale>
          <a:sx n="75" d="100"/>
          <a:sy n="75" d="100"/>
        </p:scale>
        <p:origin x="-1392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00F9D-A39D-4CD5-B73C-C56936BD0054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9D557-9122-4C4A-9075-74C46D40C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9D557-9122-4C4A-9075-74C46D40CF1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9D557-9122-4C4A-9075-74C46D40CF1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F85E6-C035-45DD-AFDB-63928C91228D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732-0622-427C-878E-0AF00B68F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43240" y="35716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71472" y="3500438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ru-RU" sz="1200" dirty="0" smtClean="0"/>
          </a:p>
          <a:p>
            <a:pPr algn="just">
              <a:buFont typeface="Arial" pitchFamily="34" charset="0"/>
              <a:buChar char="•"/>
            </a:pPr>
            <a:endParaRPr lang="ru-RU" sz="1200" dirty="0" smtClean="0"/>
          </a:p>
          <a:p>
            <a:pPr algn="just">
              <a:buFont typeface="Arial" pitchFamily="34" charset="0"/>
              <a:buChar char="•"/>
            </a:pPr>
            <a:endParaRPr lang="ru-RU" sz="1200" dirty="0" smtClean="0"/>
          </a:p>
          <a:p>
            <a:pPr algn="just">
              <a:buFont typeface="Arial" pitchFamily="34" charset="0"/>
              <a:buChar char="•"/>
            </a:pPr>
            <a:endParaRPr lang="ru-RU" sz="1200" dirty="0" smtClean="0"/>
          </a:p>
          <a:p>
            <a:endParaRPr lang="ru-RU" sz="1200" dirty="0"/>
          </a:p>
        </p:txBody>
      </p:sp>
      <p:sp useBgFill="1">
        <p:nvSpPr>
          <p:cNvPr id="13" name="Прямоугольник 12"/>
          <p:cNvSpPr/>
          <p:nvPr/>
        </p:nvSpPr>
        <p:spPr>
          <a:xfrm>
            <a:off x="6254756" y="855092"/>
            <a:ext cx="2714644" cy="445250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 А М Я Т К А</a:t>
            </a:r>
          </a:p>
          <a:p>
            <a:pPr marL="0" lvl="1" algn="ctr" fontAlgn="base">
              <a:spcBef>
                <a:spcPct val="0"/>
              </a:spcBef>
              <a:spcAft>
                <a:spcPts val="1000"/>
              </a:spcAft>
            </a:pPr>
            <a:endParaRPr lang="ru-RU" sz="11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lvl="1" algn="ctr" fontAlgn="base">
              <a:spcBef>
                <a:spcPct val="0"/>
              </a:spcBef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Правила поведения населения при объявлении эвакуации</a:t>
            </a:r>
          </a:p>
          <a:p>
            <a:pPr marL="0" lvl="1" algn="ctr" fontAlgn="base">
              <a:spcBef>
                <a:spcPct val="0"/>
              </a:spcBef>
              <a:spcAft>
                <a:spcPts val="1000"/>
              </a:spcAft>
            </a:pPr>
            <a:endParaRPr lang="ru-RU" sz="11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lvl="1" algn="ctr" fontAlgn="base">
              <a:spcBef>
                <a:spcPct val="0"/>
              </a:spcBef>
              <a:spcAft>
                <a:spcPts val="1000"/>
              </a:spcAft>
            </a:pPr>
            <a:endParaRPr lang="ru-RU" sz="11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</a:pPr>
            <a:endParaRPr lang="ru-RU" sz="11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ctr" fontAlgn="base">
              <a:spcBef>
                <a:spcPct val="0"/>
              </a:spcBef>
              <a:spcAft>
                <a:spcPts val="1000"/>
              </a:spcAft>
            </a:pPr>
            <a:endParaRPr lang="ru-RU" sz="1100" dirty="0" smtClean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86116" y="214290"/>
            <a:ext cx="271464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В случае наводнения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эвакуация проводится при угрозе или в случае разрушения дамб, а также   повышения уровня воды в паводок в реках и других водоемах двумя способами: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- заблаговременно (планомерно);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- экстренно (при прорыве дамб).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При реальной угрозе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затопления части территории, которое может возникнуть при подъеме уровня воды в реке  до критического уровня, администрацией издается распоряжение «Об организации выполнения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противопаводковых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мероприятий». В соответствии с этим распоряжением развертываются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СЭПы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, к которым подается автотранспорт для вывоза населения в безопасную зону. Такая эвакуация проводится при достаточном времени упреждения.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При небольшом  периоде упреждения эвакуация проводится в один или два этапа. Во втором случае население вывозится (выводится) на промежуточный пункт эвакуации (ППЭ) на границе зоны катастрофического затопления (наводнения), а потом доставляется в места временного размещения</a:t>
            </a:r>
          </a:p>
          <a:p>
            <a:pPr algn="just"/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82" y="214290"/>
            <a:ext cx="278608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В случае прорыва дамбы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население, попавшее в зоны (районы) затопления,  будет спасаться на крышах, верхних этажах домов и незатопленных участках местности. Снятие жителей и вывоз их в места сбора будет производиться спасательными командами на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плавсредствах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 Спасаться вплавь, особенно во время весеннего ледохода, опасно для жизни. Автотранспорт для вывоза населения подается к местам временных причалов. Отселяемое и эвакуированное население из зон (районов) затопления будет расселяться в соответствии с планом размещения в пригородной (безопасной) зоне.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  В результате катастрофического  затопления (наводнения) остаются значительные разрушения жилого фонда и объектов жизнеобеспечения. Поэтому возвращение населения в места проживания возможно только после проведения значительного объема восстановительных работ, которые могут быть довольно продолжительными.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2" name="Рисунок 11" descr="эвакуация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2852936"/>
            <a:ext cx="1747246" cy="1316543"/>
          </a:xfrm>
          <a:prstGeom prst="rect">
            <a:avLst/>
          </a:prstGeom>
        </p:spPr>
      </p:pic>
      <p:pic>
        <p:nvPicPr>
          <p:cNvPr id="20" name="Рисунок 19" descr="эвак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4429132"/>
            <a:ext cx="2488668" cy="1692843"/>
          </a:xfrm>
          <a:prstGeom prst="rect">
            <a:avLst/>
          </a:prstGeom>
        </p:spPr>
      </p:pic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3357554" y="4929198"/>
          <a:ext cx="2571768" cy="1180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714380"/>
              </a:tblGrid>
              <a:tr h="379333">
                <a:tc>
                  <a:txBody>
                    <a:bodyPr/>
                    <a:lstStyle/>
                    <a:p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Единая дежурно-диспетчерская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служба (ЕДДС) 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  <a:endParaRPr lang="ru-RU" sz="1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2945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Пожарная охрана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01 (101)</a:t>
                      </a:r>
                      <a:endParaRPr lang="ru-RU" sz="1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9284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Скорая помощь 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03 (103)</a:t>
                      </a:r>
                      <a:endParaRPr lang="ru-RU" sz="1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357694"/>
            <a:ext cx="571504" cy="449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7325101" y="6309320"/>
            <a:ext cx="8292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г.Тюмень</a:t>
            </a:r>
            <a:endParaRPr lang="ru-RU" sz="12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65912" y="5301208"/>
            <a:ext cx="3078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ЖИТЕЛЮ</a:t>
            </a:r>
          </a:p>
          <a:p>
            <a:pPr algn="ctr" fontAlgn="base">
              <a:spcBef>
                <a:spcPct val="0"/>
              </a:spcBef>
            </a:pP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ТЮМЕНСКОЙ ОБЛАСТИ</a:t>
            </a:r>
          </a:p>
        </p:txBody>
      </p:sp>
      <p:sp>
        <p:nvSpPr>
          <p:cNvPr id="23" name="Прямоугольник 6"/>
          <p:cNvSpPr>
            <a:spLocks noChangeArrowheads="1"/>
          </p:cNvSpPr>
          <p:nvPr/>
        </p:nvSpPr>
        <p:spPr bwMode="auto">
          <a:xfrm>
            <a:off x="6215063" y="188640"/>
            <a:ext cx="2928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00" b="1" dirty="0">
                <a:solidFill>
                  <a:srgbClr val="002060"/>
                </a:solidFill>
              </a:rPr>
              <a:t>Объединенный учебно-методический  центр</a:t>
            </a:r>
            <a:endParaRPr lang="ru-RU" sz="900" dirty="0">
              <a:solidFill>
                <a:srgbClr val="002060"/>
              </a:solidFill>
            </a:endParaRPr>
          </a:p>
          <a:p>
            <a:pPr algn="ctr"/>
            <a:r>
              <a:rPr lang="ru-RU" sz="900" b="1" dirty="0">
                <a:solidFill>
                  <a:srgbClr val="002060"/>
                </a:solidFill>
              </a:rPr>
              <a:t>по ГО и ЧС Государственного  казенного учреждения Тюменской области «Тюменская областная служба экстренного реагирования»</a:t>
            </a:r>
            <a:endParaRPr lang="ru-RU" sz="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8470" y="59377"/>
            <a:ext cx="2857520" cy="6578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Эвакуация</a:t>
            </a:r>
            <a:r>
              <a:rPr lang="ru-RU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это комплекс мероприятий по организованному вывозу (выводу) населения всеми видами имеющегося транспорта, а также пешим порядком из категорированных городов (в военное время) или зон ЧС (в мирное время)  и размещение его в заблаговременно подготовленных безопасных районах. 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1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Рассредоточение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– это организованный вывод из опасных зон и размещение на безопасной территории свободных от работы смен рабочих и служащих объектов экономики, продолжающих работу в военное время на территориях, отнесенных к группам по гражданской обороне. </a:t>
            </a:r>
          </a:p>
          <a:p>
            <a:pPr algn="just"/>
            <a:r>
              <a:rPr lang="ru-RU" sz="1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Принцип рассредоточения</a:t>
            </a:r>
            <a:r>
              <a:rPr lang="ru-RU" sz="1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– работать на предприятиях, расположенных в опасных зонах, отдыхать в безопасных местах – дает возможность одной из смен находиться вне воздействия поражающих факторов современных средств поражения. 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  Для непосредственного проведения рассредоточения и эвакуации населения в городах, на предприятиях, в учреждениях организуются сборные эвакуационные пункты (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СЭПы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). Сборные эвакопункты предназначены для сбора и регистрации эвакуируемого населения, формирования эвакуационных колонн и эшелонов, посадки на транспорт и отправки </a:t>
            </a:r>
            <a:r>
              <a:rPr lang="ru-RU" sz="1000" smtClean="0">
                <a:latin typeface="Arial" pitchFamily="34" charset="0"/>
                <a:cs typeface="Arial" pitchFamily="34" charset="0"/>
              </a:rPr>
              <a:t>его в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безопасные районы. </a:t>
            </a:r>
          </a:p>
          <a:p>
            <a:pPr algn="just"/>
            <a:r>
              <a:rPr lang="ru-RU" sz="1000" dirty="0" smtClean="0">
                <a:latin typeface="Arial" pitchFamily="34" charset="0"/>
                <a:cs typeface="Arial" pitchFamily="34" charset="0"/>
              </a:rPr>
              <a:t>   Получив распоряжение о начале эвакуации, руководитель организации сообщает об этом руководителям производственных подразделений, указывая также время прибытия на СЭП. Последние оповещают рабочих и служащих, а те членов своих семей. Неработающее население оповещается по месту жительства жилищными органами.</a:t>
            </a:r>
          </a:p>
          <a:p>
            <a:pPr algn="just"/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357166"/>
            <a:ext cx="26432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143240" y="0"/>
            <a:ext cx="300039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spc="-3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 подготовке к эвакуации</a:t>
            </a:r>
          </a:p>
          <a:p>
            <a:pPr algn="just"/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         После получения распоряжения  на эвакуацию при следовании на СЭП  </a:t>
            </a:r>
            <a:r>
              <a:rPr lang="ru-RU" sz="1000" b="1" spc="-30" dirty="0" smtClean="0">
                <a:latin typeface="Arial" pitchFamily="34" charset="0"/>
                <a:cs typeface="Arial" pitchFamily="34" charset="0"/>
              </a:rPr>
              <a:t>необходимо:</a:t>
            </a:r>
          </a:p>
          <a:p>
            <a:pPr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взять с собой паспорт, военный билет, документы об образовании, трудовую книжку или пенсионное удостоверение, свидетельство о браке и рождении детей, деньги, обувь, одежду, в том числе и теплые вещи независимо от времени года, постельное белье и туалетные принадлежности, медикаменты, индивидуальные средства защиты (если они есть), продукты питания (сухари, консервы и др.) на 2 – 3 дня, нож, спички, термос или бутылку с водой, но не более 50 кг общего веса;</a:t>
            </a:r>
          </a:p>
          <a:p>
            <a:pPr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продукты питания уложить в чемоданы, рюкзаки, сумки или завернуть в свертки, удобные для переноса и транспортировки;</a:t>
            </a:r>
          </a:p>
          <a:p>
            <a:pPr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к каждому месту прикрепить бирку с указанием фамилии и инициалов, адреса места жительства, конечного пункта эвакуации;</a:t>
            </a:r>
          </a:p>
          <a:p>
            <a:pPr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детям дошкольного возраста вложить в карман или пришить к одежде записки с указанием фамилии, имени, отчества и места жительства или работы родителей;</a:t>
            </a:r>
          </a:p>
          <a:p>
            <a:pPr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в квартире выключить все осветительные и нагревательные приборы, закрыть краны водопроводных и газовых сетей, окна и форточки;</a:t>
            </a:r>
          </a:p>
          <a:p>
            <a:pPr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на СЭП прибыть в точно назначенное время.</a:t>
            </a:r>
          </a:p>
          <a:p>
            <a:pPr algn="ctr"/>
            <a:r>
              <a:rPr lang="ru-RU" sz="1000" b="1" spc="-3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По прибытии на СЭП:</a:t>
            </a:r>
          </a:p>
          <a:p>
            <a:pPr lvl="0"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Выполнить все указания администрации.</a:t>
            </a:r>
          </a:p>
          <a:p>
            <a:pPr lvl="0"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Пройти регистрацию, запомнить номер эшелона и номер вагона или номер пешей колонны, время отправления.</a:t>
            </a:r>
          </a:p>
          <a:p>
            <a:pPr lvl="0"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Лично познакомиться со старшим вагона или колонны.</a:t>
            </a:r>
          </a:p>
          <a:p>
            <a:pPr lvl="0"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Узнать место посадки на транспорт или построения пешей колонны или маршрут движения.</a:t>
            </a:r>
          </a:p>
          <a:p>
            <a:pPr lvl="0"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На посадку следовать организованно под руководством старшего по вагону, занимать места в отведенном вагоне.</a:t>
            </a:r>
          </a:p>
          <a:p>
            <a:pPr lvl="0" indent="180975" algn="just">
              <a:buFont typeface="Wingdings" pitchFamily="2" charset="2"/>
              <a:buChar char="q"/>
            </a:pPr>
            <a:r>
              <a:rPr lang="ru-RU" sz="1000" spc="-30" dirty="0" smtClean="0">
                <a:latin typeface="Arial" pitchFamily="34" charset="0"/>
                <a:cs typeface="Arial" pitchFamily="34" charset="0"/>
              </a:rPr>
              <a:t>При построении пеших колонн спокойно занять место в колонне по команде руководителя.</a:t>
            </a:r>
            <a:endParaRPr lang="ru-RU" sz="1000" spc="-3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5074" y="0"/>
            <a:ext cx="2786082" cy="68634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ru-RU" sz="1000" b="1" kern="1100" spc="-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kern="1100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случае аварии на химически опасном объекте (ХОО)</a:t>
            </a:r>
            <a:r>
              <a:rPr lang="ru-RU" sz="1000" kern="1100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оповещение о производственной аварии с выбросом АХОВ осуществляет дежурный диспетчер ХОО.</a:t>
            </a:r>
          </a:p>
          <a:p>
            <a:pPr algn="just"/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     В таком случае эвакуация проводится в экстремальных условиях в крайне ограниченные сроки без развертывания </a:t>
            </a:r>
            <a:r>
              <a:rPr lang="ru-RU" sz="1000" kern="1100" spc="-20" dirty="0" err="1" smtClean="0">
                <a:latin typeface="Arial" pitchFamily="34" charset="0"/>
                <a:cs typeface="Arial" pitchFamily="34" charset="0"/>
              </a:rPr>
              <a:t>СЭПов</a:t>
            </a:r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. Для проведения эвакуации   создаются оперативные группы по выводу (вывозу) населения с включением в их состав подвижных групп охраны общественного порядка и администрации пунктов посадки (высадки) населения, а также центральные диспетчерские пункты подачи транспорта и приемные эвакуационные пункты за пределами зоны заражения.</a:t>
            </a:r>
          </a:p>
          <a:p>
            <a:pPr algn="just"/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    На участках территории, попадающих в зону химического заражения,  с получением сигнала об аварии планируется </a:t>
            </a:r>
            <a:r>
              <a:rPr lang="ru-RU" sz="1000" i="1" kern="1100" spc="-20" dirty="0" smtClean="0">
                <a:latin typeface="Arial" pitchFamily="34" charset="0"/>
                <a:cs typeface="Arial" pitchFamily="34" charset="0"/>
              </a:rPr>
              <a:t>самостоятельный выход</a:t>
            </a:r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населения из зоны заражения пешим порядком по заранее  намеченным кратчайшим путям.</a:t>
            </a:r>
          </a:p>
          <a:p>
            <a:pPr algn="just"/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    Население, проживающее в непосредственной близости от ХОО, ввиду быстрого распространения облака АХОВ, как правило, </a:t>
            </a:r>
            <a:r>
              <a:rPr lang="ru-RU" sz="1000" i="1" kern="1100" spc="-20" dirty="0" smtClean="0">
                <a:latin typeface="Arial" pitchFamily="34" charset="0"/>
                <a:cs typeface="Arial" pitchFamily="34" charset="0"/>
              </a:rPr>
              <a:t>не выводится из</a:t>
            </a:r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i="1" kern="1100" spc="-20" dirty="0" smtClean="0">
                <a:latin typeface="Arial" pitchFamily="34" charset="0"/>
                <a:cs typeface="Arial" pitchFamily="34" charset="0"/>
              </a:rPr>
              <a:t>опасной зоны</a:t>
            </a:r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1000" i="1" kern="1100" spc="-20" dirty="0" smtClean="0">
                <a:latin typeface="Arial" pitchFamily="34" charset="0"/>
                <a:cs typeface="Arial" pitchFamily="34" charset="0"/>
              </a:rPr>
              <a:t>укрывается</a:t>
            </a:r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в жилых и производственных зданиях и сооружениях с проведением герметизации помещений и с использованием средств индивидуальной защиты органов дыхания на верхних  или нижних этажах (в зависимости от характера распространения АХОВ).</a:t>
            </a:r>
          </a:p>
          <a:p>
            <a:pPr algn="just"/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    Население размещается в зданиях общественного назначения, регистрация производится там же.</a:t>
            </a:r>
          </a:p>
          <a:p>
            <a:pPr algn="just"/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    В зависимости от масштабов аварии с выбросом АХОВ и их вида продолжительность пребывания </a:t>
            </a:r>
            <a:r>
              <a:rPr lang="ru-RU" sz="1000" kern="1100" spc="-20" dirty="0" err="1" smtClean="0">
                <a:latin typeface="Arial" pitchFamily="34" charset="0"/>
                <a:cs typeface="Arial" pitchFamily="34" charset="0"/>
              </a:rPr>
              <a:t>эвакоконтингента</a:t>
            </a:r>
            <a:r>
              <a:rPr lang="ru-RU" sz="1000" kern="1100" spc="-20" dirty="0" smtClean="0">
                <a:latin typeface="Arial" pitchFamily="34" charset="0"/>
                <a:cs typeface="Arial" pitchFamily="34" charset="0"/>
              </a:rPr>
              <a:t>  в районах его временного размещения может составить от нескольких часов до нескольких суток.</a:t>
            </a:r>
            <a:endParaRPr lang="ru-RU" sz="1000" kern="1100" spc="-2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1032</Words>
  <Application>Microsoft Office PowerPoint</Application>
  <PresentationFormat>Экран (4:3)</PresentationFormat>
  <Paragraphs>83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ОУМЦ по ГО и ЧС Тюменской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Николаевна Ерженкова</dc:creator>
  <cp:lastModifiedBy>комп</cp:lastModifiedBy>
  <cp:revision>74</cp:revision>
  <dcterms:created xsi:type="dcterms:W3CDTF">2009-03-16T06:42:14Z</dcterms:created>
  <dcterms:modified xsi:type="dcterms:W3CDTF">2022-03-17T06:02:12Z</dcterms:modified>
</cp:coreProperties>
</file>