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21B53-DBDF-4A50-A302-CDFE2BB3B59D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807B9-64E6-4F01-9275-823735440E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807B9-64E6-4F01-9275-823735440E1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2736304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Лесной пожар –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самопроизвольное или  спровоцированное человеком  возгорание в лесных экосистемах.</a:t>
            </a:r>
          </a:p>
          <a:p>
            <a:pPr indent="180975"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Лесные пожары разделяют на три основные группы: верховые, низовые и подземные (почвенные).</a:t>
            </a:r>
          </a:p>
          <a:p>
            <a:pPr indent="180975"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Основным виновником лесных пожаров является человек – его небрежность при пользовании в лесу огнем во время работы и отдыха.</a:t>
            </a:r>
          </a:p>
          <a:p>
            <a:pPr indent="180975"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Большинство пожаров возникает в местах пикников, сбора грибов и ягод, во время охоты, от брошенной горящей спички, непотушенной сигареты. Во время выстрела охотника вылетевший из ружья пыж начинает тлеть, поджигая сухую траву. В солнечную погоду осколки стекла фокусируют солнечные лучи как собирающие линзы, которые могут послужить причиной возгорания. Не полностью потушенный костер в лесу также служит причиной последующих больших бедствий.</a:t>
            </a:r>
          </a:p>
        </p:txBody>
      </p:sp>
      <p:pic>
        <p:nvPicPr>
          <p:cNvPr id="5" name="Рисунок 4" descr="C:\Documents and Settings\L_PURTOVA\Мои документы\Загрузки\по4.jpg"/>
          <p:cNvPicPr/>
          <p:nvPr/>
        </p:nvPicPr>
        <p:blipFill>
          <a:blip r:embed="rId2" cstate="print">
            <a:lum bright="-10000" contrast="30000"/>
          </a:blip>
          <a:srcRect l="3267" t="4188" r="3267" b="6283"/>
          <a:stretch>
            <a:fillRect/>
          </a:stretch>
        </p:blipFill>
        <p:spPr bwMode="auto">
          <a:xfrm>
            <a:off x="251520" y="4365104"/>
            <a:ext cx="259228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915816" y="188640"/>
            <a:ext cx="3000396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5738" algn="just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пожароопасный период в лесу запрещается:</a:t>
            </a:r>
            <a:endParaRPr lang="ru-RU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84138" lvl="0" indent="-84138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разводить костры, использовать мангалы, другие приспособления для приготовления пищи;</a:t>
            </a:r>
          </a:p>
          <a:p>
            <a:pPr marL="84138" lvl="0" indent="-84138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курить, бросать горящие спички, окурки, вытряхивать из курительных трубок горящую золу;</a:t>
            </a:r>
          </a:p>
          <a:p>
            <a:pPr marL="84138" lvl="0" indent="-84138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стрелять из оружия, использовать пиротехнические изделия;</a:t>
            </a:r>
          </a:p>
          <a:p>
            <a:pPr marL="84138" lvl="0" indent="-84138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оставлять в лесу промасленный или пропитанный бензином, керосином или иными горючими веществами обтирочный материал;</a:t>
            </a:r>
          </a:p>
          <a:p>
            <a:pPr marL="84138" lvl="0" indent="-84138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заправлять топливом баки работающих двигателей, выводить для работы технику с неисправной системой питания двигателя, а также курить или пользоваться открытым огнем вблизи машин, заправляемых топливом;</a:t>
            </a:r>
          </a:p>
          <a:p>
            <a:pPr marL="84138" lvl="0" indent="-84138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оставлять на освещенной солнцем поляне бутылки, осколки стекла, другой мусор;</a:t>
            </a:r>
          </a:p>
          <a:p>
            <a:pPr marL="84138" lvl="0" indent="-84138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выжигать траву, а также стерню на полях.</a:t>
            </a:r>
          </a:p>
          <a:p>
            <a:pPr indent="185738"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indent="185738" algn="just"/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indent="185738" algn="ctr"/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Лица, виновные в нарушении правил пожарной безопасности, в зависимости от характера нарушений и их последствий, несут дисциплинарную, административную или уголовную ответственность.</a:t>
            </a:r>
            <a:endParaRPr lang="ru-RU" sz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0760" y="214290"/>
            <a:ext cx="2928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5738" algn="just"/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Если вы обнаружили очаги возгорания, немедленно известите противопожарную службу по телефону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01 (по мобильному телефону по номеру 101 или 112)!</a:t>
            </a:r>
            <a:endParaRPr lang="ru-RU" sz="11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185738"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Если пожар низовой и локальный, можно попытаться потушить пламя самостоятельно.</a:t>
            </a:r>
          </a:p>
          <a:p>
            <a:pPr indent="185738"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При тушении пожара действуйте осмотрительно, не уходите далеко от дорог и просек, не теряйте из виду других людей, поддерживайте с ними зрительную и звуковую связь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8" name="Рисунок 7" descr="C:\Documents and Settings\L_PURTOVA\Мои документы\Загрузки\пож11.jpg"/>
          <p:cNvPicPr/>
          <p:nvPr/>
        </p:nvPicPr>
        <p:blipFill>
          <a:blip r:embed="rId3" cstate="print">
            <a:lum bright="-10000" contrast="20000"/>
          </a:blip>
          <a:srcRect l="33083" t="14885" r="33775" b="15237"/>
          <a:stretch>
            <a:fillRect/>
          </a:stretch>
        </p:blipFill>
        <p:spPr bwMode="auto">
          <a:xfrm>
            <a:off x="6156176" y="2636912"/>
            <a:ext cx="26756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280831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Если у вас нет возможности</a:t>
            </a:r>
            <a:endParaRPr lang="ru-RU" sz="11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своими силами справиться с</a:t>
            </a:r>
            <a:endParaRPr lang="ru-RU" sz="11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локализацией и тушением пожара:</a:t>
            </a:r>
            <a:endParaRPr lang="ru-RU" sz="11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немедленно предупредите всех находящихся поблизости о необходимости выхода из опасной зоны;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организуйте выход людей на дорогу или просеку, широкую поляну, к берегу реки или водоема, в поле;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выходите из опасной зоны быстро, перпендикулярно направлению движения огня;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если невозможно уйти от пожара, войдите в водоем или накройтесь мокрой одеждой;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оказавшись на открытом пространстве или поляне, дышите, пригнувшись к земле – там воздух менее задымлен;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рот и нос при этом прикройте ватно-марлевой повязкой или тканью;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после выхода из зоны пожара сообщите о его месте, размерах и характере в противопожарную службу, администрацию населенного пункта, лесничество. </a:t>
            </a:r>
          </a:p>
        </p:txBody>
      </p:sp>
      <p:pic>
        <p:nvPicPr>
          <p:cNvPr id="5" name="Рисунок 4" descr="C:\Documents and Settings\L_PURTOVA\Мои документы\Загрузки\п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929198"/>
            <a:ext cx="2571768" cy="1551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59832" y="116632"/>
            <a:ext cx="278608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Если есть вероятность приближения огня к вашему населенному пункту, подготовьтесь к возможной эвакуации:</a:t>
            </a:r>
            <a:endParaRPr lang="ru-RU" sz="11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поместите документы, ценные вещи в безопасное, доступное место;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подготовьте к возможному экстренному отъезду транспортные средства;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наденьте хлопчатобумажную или шерстяную одежду, при себе имейте: перчатки, платок, которым можно закрыть лицо, защитные очки или другие средства зашиты глаз;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подготовьте запас еды и питьевой воды;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внимательно следите за информационными сообщениями по телевидению и радио, средствам оповещения, держите связь со своими знакомыми в других районах вашей местности;</a:t>
            </a:r>
          </a:p>
          <a:p>
            <a:pPr marL="85725" lvl="0" indent="-85725" algn="just"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избегайте паники.</a:t>
            </a:r>
          </a:p>
          <a:p>
            <a:pPr indent="173038"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В случае приближения огня непосредственно к строениям и угрозы массового пожара в населенном пункте срочно проводится эвакуация населения, прежде всего детей, пожилых людей, инвалидов.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84168" y="260648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latin typeface="Arial" pitchFamily="34" charset="0"/>
                <a:cs typeface="Arial" pitchFamily="34" charset="0"/>
              </a:rPr>
              <a:t>Объединенный учебно-методический центр</a:t>
            </a:r>
          </a:p>
          <a:p>
            <a:pPr algn="ctr"/>
            <a:r>
              <a:rPr lang="ru-RU" sz="800" b="1" dirty="0" smtClean="0">
                <a:latin typeface="Arial" pitchFamily="34" charset="0"/>
                <a:cs typeface="Arial" pitchFamily="34" charset="0"/>
              </a:rPr>
              <a:t>По ГО и ЧС </a:t>
            </a:r>
          </a:p>
          <a:p>
            <a:pPr algn="ctr"/>
            <a:r>
              <a:rPr lang="ru-RU" sz="800" b="1" dirty="0" smtClean="0">
                <a:latin typeface="Arial" pitchFamily="34" charset="0"/>
                <a:cs typeface="Arial" pitchFamily="34" charset="0"/>
              </a:rPr>
              <a:t>Государственного казенного учреждения Тюменской области «Тюменская областная служба экстренного реагирования»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2198" y="5715016"/>
            <a:ext cx="27860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ПАМЯТКА</a:t>
            </a:r>
            <a:endParaRPr lang="ru-RU" sz="16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ЖИТЕЛЮ ТЮМЕНСКОЙ ОБЛАСТИ</a:t>
            </a:r>
            <a:endParaRPr lang="ru-RU" sz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Тюмень</a:t>
            </a:r>
            <a:endParaRPr lang="ru-RU" sz="1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6156176" y="1052736"/>
            <a:ext cx="2770448" cy="4646568"/>
            <a:chOff x="6156176" y="1052736"/>
            <a:chExt cx="2770448" cy="4646568"/>
          </a:xfrm>
        </p:grpSpPr>
        <p:pic>
          <p:nvPicPr>
            <p:cNvPr id="8" name="Рисунок 7" descr="C:\Documents and Settings\L_PURTOVA\Мои документы\Загрузки\пп2.jpeg"/>
            <p:cNvPicPr/>
            <p:nvPr/>
          </p:nvPicPr>
          <p:blipFill>
            <a:blip r:embed="rId4" cstate="print">
              <a:lum bright="20000" contrast="10000"/>
            </a:blip>
            <a:srcRect l="30340" t="6039" r="28379"/>
            <a:stretch>
              <a:fillRect/>
            </a:stretch>
          </p:blipFill>
          <p:spPr bwMode="auto">
            <a:xfrm>
              <a:off x="6156176" y="1196752"/>
              <a:ext cx="2770448" cy="450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6156176" y="1052736"/>
              <a:ext cx="2756818" cy="960438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  <a:shade val="30000"/>
                    <a:satMod val="115000"/>
                  </a:schemeClr>
                </a:gs>
                <a:gs pos="50000">
                  <a:schemeClr val="tx1">
                    <a:lumMod val="50000"/>
                    <a:lumOff val="50000"/>
                    <a:shade val="67500"/>
                    <a:satMod val="115000"/>
                  </a:schemeClr>
                </a:gs>
                <a:gs pos="100000">
                  <a:schemeClr val="tx1">
                    <a:lumMod val="50000"/>
                    <a:lumOff val="5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accent6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rPr>
                <a:t>ПРАВИЛА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accent6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rPr>
                <a:t>поведения при лесном пожаре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131840" y="5517232"/>
          <a:ext cx="2448272" cy="77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803"/>
                <a:gridCol w="703469"/>
              </a:tblGrid>
              <a:tr h="480062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Единая дежурно-диспетчерская служба (ЕДДС) </a:t>
                      </a:r>
                      <a:endParaRPr lang="ru-RU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112</a:t>
                      </a:r>
                      <a:endParaRPr lang="ru-RU" sz="9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604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Пожарная охрана</a:t>
                      </a:r>
                      <a:endParaRPr lang="ru-RU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01 (101)</a:t>
                      </a:r>
                      <a:endParaRPr lang="ru-RU" sz="9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5013176"/>
            <a:ext cx="648072" cy="5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579</Words>
  <Application>Microsoft Office PowerPoint</Application>
  <PresentationFormat>Экран (4:3)</PresentationFormat>
  <Paragraphs>50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Учебный класс</cp:lastModifiedBy>
  <cp:revision>10</cp:revision>
  <dcterms:modified xsi:type="dcterms:W3CDTF">2024-04-19T04:28:46Z</dcterms:modified>
</cp:coreProperties>
</file>