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9144000" cy="6858000" type="screen4x3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00CC"/>
    <a:srgbClr val="B987E3"/>
    <a:srgbClr val="9933F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7" d="100"/>
          <a:sy n="77" d="100"/>
        </p:scale>
        <p:origin x="-2568" y="-72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1EFA3-2173-4BD1-A7E7-FC7FBAF87C01}" type="datetimeFigureOut">
              <a:rPr lang="ru-RU" smtClean="0"/>
              <a:pPr/>
              <a:t>26.04.2023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ABBDC-3969-4D12-A66A-5D3121A34F0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1EFA3-2173-4BD1-A7E7-FC7FBAF87C01}" type="datetimeFigureOut">
              <a:rPr lang="ru-RU" smtClean="0"/>
              <a:pPr/>
              <a:t>26.04.2023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ABBDC-3969-4D12-A66A-5D3121A34F0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1EFA3-2173-4BD1-A7E7-FC7FBAF87C01}" type="datetimeFigureOut">
              <a:rPr lang="ru-RU" smtClean="0"/>
              <a:pPr/>
              <a:t>26.04.2023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ABBDC-3969-4D12-A66A-5D3121A34F0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1EFA3-2173-4BD1-A7E7-FC7FBAF87C01}" type="datetimeFigureOut">
              <a:rPr lang="ru-RU" smtClean="0"/>
              <a:pPr/>
              <a:t>26.04.2023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ABBDC-3969-4D12-A66A-5D3121A34F0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1EFA3-2173-4BD1-A7E7-FC7FBAF87C01}" type="datetimeFigureOut">
              <a:rPr lang="ru-RU" smtClean="0"/>
              <a:pPr/>
              <a:t>26.04.2023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ABBDC-3969-4D12-A66A-5D3121A34F0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1EFA3-2173-4BD1-A7E7-FC7FBAF87C01}" type="datetimeFigureOut">
              <a:rPr lang="ru-RU" smtClean="0"/>
              <a:pPr/>
              <a:t>26.04.2023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ABBDC-3969-4D12-A66A-5D3121A34F0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1EFA3-2173-4BD1-A7E7-FC7FBAF87C01}" type="datetimeFigureOut">
              <a:rPr lang="ru-RU" smtClean="0"/>
              <a:pPr/>
              <a:t>26.04.2023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ABBDC-3969-4D12-A66A-5D3121A34F0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1EFA3-2173-4BD1-A7E7-FC7FBAF87C01}" type="datetimeFigureOut">
              <a:rPr lang="ru-RU" smtClean="0"/>
              <a:pPr/>
              <a:t>26.04.2023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ABBDC-3969-4D12-A66A-5D3121A34F0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1EFA3-2173-4BD1-A7E7-FC7FBAF87C01}" type="datetimeFigureOut">
              <a:rPr lang="ru-RU" smtClean="0"/>
              <a:pPr/>
              <a:t>26.04.2023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ABBDC-3969-4D12-A66A-5D3121A34F0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1EFA3-2173-4BD1-A7E7-FC7FBAF87C01}" type="datetimeFigureOut">
              <a:rPr lang="ru-RU" smtClean="0"/>
              <a:pPr/>
              <a:t>26.04.2023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ABBDC-3969-4D12-A66A-5D3121A34F0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1EFA3-2173-4BD1-A7E7-FC7FBAF87C01}" type="datetimeFigureOut">
              <a:rPr lang="ru-RU" smtClean="0"/>
              <a:pPr/>
              <a:t>26.04.2023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ABBDC-3969-4D12-A66A-5D3121A34F0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41EFA3-2173-4BD1-A7E7-FC7FBAF87C01}" type="datetimeFigureOut">
              <a:rPr lang="ru-RU" smtClean="0"/>
              <a:pPr/>
              <a:t>26.04.2023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0ABBDC-3969-4D12-A66A-5D3121A34F0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57158" y="285728"/>
            <a:ext cx="278608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050" b="1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                      </a:t>
            </a:r>
          </a:p>
          <a:p>
            <a:pPr algn="just"/>
            <a:r>
              <a:rPr lang="ru-RU" sz="11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                    </a:t>
            </a:r>
            <a:endParaRPr lang="ru-RU" sz="14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143636" y="214290"/>
            <a:ext cx="285752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/>
            <a:endParaRPr lang="ru-RU" sz="1000" dirty="0">
              <a:latin typeface="Times New Roman" pitchFamily="18" charset="0"/>
              <a:cs typeface="Times New Roman" pitchFamily="18" charset="0"/>
            </a:endParaRPr>
          </a:p>
          <a:p>
            <a:pPr lvl="0" algn="just"/>
            <a:endParaRPr lang="ru-RU" sz="100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/>
            <a:endParaRPr lang="ru-RU" sz="1000" dirty="0">
              <a:latin typeface="Times New Roman" pitchFamily="18" charset="0"/>
              <a:cs typeface="Times New Roman" pitchFamily="18" charset="0"/>
            </a:endParaRPr>
          </a:p>
          <a:p>
            <a:pPr lvl="0" algn="just"/>
            <a:endParaRPr lang="ru-RU" sz="100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/>
            <a:endParaRPr lang="ru-RU" sz="10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1000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algn="just"/>
            <a:endParaRPr lang="ru-RU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/>
            </a:r>
            <a:br>
              <a:rPr kumimoji="0" lang="ru-RU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</a:br>
            <a:endParaRPr kumimoji="0" lang="ru-RU" sz="9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00034" y="5072074"/>
            <a:ext cx="2115011" cy="1404156"/>
          </a:xfrm>
          <a:prstGeom prst="rect">
            <a:avLst/>
          </a:prstGeom>
          <a:solidFill>
            <a:srgbClr val="FFFF00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</p:pic>
      <p:sp>
        <p:nvSpPr>
          <p:cNvPr id="14" name="TextBox 13"/>
          <p:cNvSpPr txBox="1"/>
          <p:nvPr/>
        </p:nvSpPr>
        <p:spPr>
          <a:xfrm>
            <a:off x="142844" y="0"/>
            <a:ext cx="2786082" cy="54322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2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</a:p>
          <a:p>
            <a:pPr algn="just"/>
            <a:r>
              <a:rPr lang="ru-RU" sz="12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Окись углерода (угарный газ)</a:t>
            </a:r>
            <a:r>
              <a:rPr lang="ru-RU" sz="1200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–</a:t>
            </a:r>
          </a:p>
          <a:p>
            <a:pPr algn="just"/>
            <a:endParaRPr lang="ru-RU" sz="11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0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бесцветный газ без вкуса и запаха. Окись углерода может образоваться везде, где создаются условия для неполного сгорания углеродсодержащих веществ. Является составной частью многих газов и аэрозолей: в генераторных газах - 9-29%, во взрывных газах - до 60%, в выхлопных газах автомобилей - в среднем 6,3%. </a:t>
            </a:r>
          </a:p>
          <a:p>
            <a:pPr algn="just"/>
            <a:r>
              <a:rPr lang="ru-RU" sz="10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     Отравления окисью углерода возможны в котельных, литейных цехах, при испытании моторов, в гаражах, на автотранспорте, на газовых заводах, в шахтах и т. д.; в быту при неправильной топке печей или неправильном пользовании газовыми плитами. ПДК - 20 мг/м</a:t>
            </a:r>
            <a:r>
              <a:rPr lang="ru-RU" sz="1000" baseline="300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3</a:t>
            </a:r>
            <a:r>
              <a:rPr lang="ru-RU" sz="10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. </a:t>
            </a:r>
          </a:p>
          <a:p>
            <a:pPr algn="just"/>
            <a:r>
              <a:rPr lang="ru-RU" sz="10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     Поступление и выделение из организма - через органы дыхания в неизменённом виде. Вследствие высокого сродства к гемоглобину вызывает блокаду гемоглобина и нарушение транспорта кислорода, угнетает тканевое дыхание. Окись углерода быстро проникает через гематоэнцефалический барьер. Действие на центральную нервную систему обусловлено как гипоксией, так и непосредственным действием окиси углерода. </a:t>
            </a:r>
          </a:p>
          <a:p>
            <a:pPr algn="just"/>
            <a:r>
              <a:rPr lang="ru-RU" sz="1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algn="just"/>
            <a:endParaRPr lang="ru-RU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296036" y="366690"/>
            <a:ext cx="285752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/>
            <a:endParaRPr lang="ru-RU" sz="1000" dirty="0">
              <a:latin typeface="Times New Roman" pitchFamily="18" charset="0"/>
              <a:cs typeface="Times New Roman" pitchFamily="18" charset="0"/>
            </a:endParaRPr>
          </a:p>
          <a:p>
            <a:pPr lvl="0" algn="just"/>
            <a:endParaRPr lang="ru-RU" sz="100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/>
            <a:endParaRPr lang="ru-RU" sz="1000" dirty="0">
              <a:latin typeface="Times New Roman" pitchFamily="18" charset="0"/>
              <a:cs typeface="Times New Roman" pitchFamily="18" charset="0"/>
            </a:endParaRPr>
          </a:p>
          <a:p>
            <a:pPr lvl="0" algn="just"/>
            <a:endParaRPr lang="ru-RU" sz="100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/>
            <a:endParaRPr lang="ru-RU" sz="10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1000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algn="just"/>
            <a:endParaRPr lang="ru-RU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3071802" y="214290"/>
            <a:ext cx="3000396" cy="63094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Симптомы</a:t>
            </a:r>
          </a:p>
          <a:p>
            <a:pPr algn="ctr"/>
            <a:r>
              <a:rPr lang="ru-RU" sz="1100" b="1" dirty="0" smtClean="0">
                <a:latin typeface="Arial" pitchFamily="34" charset="0"/>
                <a:cs typeface="Arial" pitchFamily="34" charset="0"/>
              </a:rPr>
              <a:t> </a:t>
            </a:r>
            <a:r>
              <a:rPr lang="ru-RU" sz="11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Симптомы при острых интоксикациях</a:t>
            </a:r>
          </a:p>
          <a:p>
            <a:pPr algn="just"/>
            <a:r>
              <a:rPr lang="ru-RU" sz="11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Легкая степень интоксикации угарным газом - головная боль, преимущественно в области висков и лба, «пульсация в висках», головокружение, шум в ушах, рвота, мышечная слабость. Учащение дыхания и пульса. Обморочные состояния, в особенности при выполнении физической работы. Один из самых ранних симптомов - снижение скорости реакций, нарушение цветоощущения. </a:t>
            </a:r>
          </a:p>
          <a:p>
            <a:pPr algn="just"/>
            <a:r>
              <a:rPr lang="ru-RU" sz="1100" b="1" dirty="0" smtClean="0">
                <a:latin typeface="Arial" pitchFamily="34" charset="0"/>
                <a:cs typeface="Arial" pitchFamily="34" charset="0"/>
              </a:rPr>
              <a:t> </a:t>
            </a:r>
          </a:p>
          <a:p>
            <a:pPr algn="ctr"/>
            <a:r>
              <a:rPr lang="ru-RU" sz="11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Симптомы при интоксикациях </a:t>
            </a:r>
          </a:p>
          <a:p>
            <a:pPr algn="ctr"/>
            <a:r>
              <a:rPr lang="ru-RU" sz="11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средней тяжести</a:t>
            </a:r>
          </a:p>
          <a:p>
            <a:pPr algn="just"/>
            <a:r>
              <a:rPr lang="ru-RU" sz="11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Потеря сознания в течение нескольких часов или значительные провалы памяти. Потеря критики. Резкая адинамия. Нарушение координации движений, дрожание. По возвращении сознания - выраженное астеническое состояние. </a:t>
            </a:r>
          </a:p>
          <a:p>
            <a:endParaRPr lang="ru-RU" sz="1100" b="1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sz="11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Симптомы при тяжелой форме интоксикации</a:t>
            </a:r>
          </a:p>
          <a:p>
            <a:pPr algn="just"/>
            <a:r>
              <a:rPr lang="ru-RU" sz="11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Затяжное коматозное состояние (до 5-7 суток и более). Поражения головного мозга, ригидность мышц конечностей, </a:t>
            </a:r>
            <a:r>
              <a:rPr lang="ru-RU" sz="1100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клонические</a:t>
            </a:r>
            <a:r>
              <a:rPr lang="ru-RU" sz="11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и тонические судороги, припадки. Непроизвольное мочеиспускание и дефекация. Цвет лица ярко-алый. Дыхание прерывистое. Пульс 110-120 ударов в 1 мин, гипотония, наклонность к коллапсу. Температура 39-40˚С (возможна гипотермия), лейкоцитоз, пониженная СОЭ. </a:t>
            </a:r>
          </a:p>
          <a:p>
            <a:endParaRPr lang="ru-RU" dirty="0"/>
          </a:p>
        </p:txBody>
      </p:sp>
      <p:sp>
        <p:nvSpPr>
          <p:cNvPr id="20" name="TextBox 19"/>
          <p:cNvSpPr txBox="1"/>
          <p:nvPr/>
        </p:nvSpPr>
        <p:spPr>
          <a:xfrm>
            <a:off x="6357950" y="285728"/>
            <a:ext cx="2643206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1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Возможна смерть от паралича дыхания. По выходе из комы - длительное состояние оглушения. Апатия. Может быть резкое двигательное возбуждение, бред, полная ретроградная амнезия. Прогноз определяется в основном глубиной и длительностью коматозного состояния. Нарастание явлений угнетения центральной нервной системы на 2-е сутки делает прогноз неблагоприятным. При средней и тяжёлой степени интоксикации возможны мононевриты локтевого, срединного или общего малоберцового нерва, возможны парезы, параличи. </a:t>
            </a:r>
          </a:p>
          <a:p>
            <a:pPr algn="just"/>
            <a:endParaRPr lang="ru-RU" sz="11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21" name="Picture 2" descr="%D0%A2%D0%BE%D0%BA%D1%81%D0%B8%D1%87%D0%B5%D1%81%D0%BA%D0%BE%D0%B5_%D0%B4%D0%B5%D0%B9%D1%81%D1%82%D0%B2%D0%B8%D0%B5_CO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6000"/>
          </a:blip>
          <a:srcRect/>
          <a:stretch>
            <a:fillRect/>
          </a:stretch>
        </p:blipFill>
        <p:spPr bwMode="auto">
          <a:xfrm>
            <a:off x="6500826" y="3000372"/>
            <a:ext cx="2282825" cy="2916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156137_photo"/>
          <p:cNvPicPr>
            <a:picLocks noChangeAspect="1" noChangeArrowheads="1"/>
          </p:cNvPicPr>
          <p:nvPr/>
        </p:nvPicPr>
        <p:blipFill>
          <a:blip r:embed="rId2" cstate="print">
            <a:lum bright="6000"/>
          </a:blip>
          <a:srcRect/>
          <a:stretch>
            <a:fillRect/>
          </a:stretch>
        </p:blipFill>
        <p:spPr bwMode="auto">
          <a:xfrm>
            <a:off x="6500826" y="2214554"/>
            <a:ext cx="2405063" cy="327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6215074" y="142852"/>
            <a:ext cx="2714644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000" b="1" dirty="0">
                <a:latin typeface="Arial" pitchFamily="34" charset="0"/>
                <a:cs typeface="Arial" pitchFamily="34" charset="0"/>
              </a:rPr>
              <a:t>Объединенный учебно-методический </a:t>
            </a:r>
            <a:r>
              <a:rPr lang="ru-RU" sz="1000" b="1" dirty="0" smtClean="0">
                <a:latin typeface="Arial" pitchFamily="34" charset="0"/>
                <a:cs typeface="Arial" pitchFamily="34" charset="0"/>
              </a:rPr>
              <a:t>центр по </a:t>
            </a:r>
            <a:r>
              <a:rPr lang="ru-RU" sz="1000" b="1" dirty="0">
                <a:latin typeface="Arial" pitchFamily="34" charset="0"/>
                <a:cs typeface="Arial" pitchFamily="34" charset="0"/>
              </a:rPr>
              <a:t>ГО и ЧС </a:t>
            </a:r>
            <a:endParaRPr lang="ru-RU" sz="1000" b="1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sz="1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Государственного  казенного учреждения Тюменской области «Тюменская областная служба экстренного реагирования»</a:t>
            </a:r>
          </a:p>
          <a:p>
            <a:pPr algn="ctr"/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6715140" y="3143248"/>
            <a:ext cx="207170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C00000"/>
                </a:solidFill>
              </a:rPr>
              <a:t>Отравление </a:t>
            </a:r>
          </a:p>
          <a:p>
            <a:pPr algn="ctr"/>
            <a:r>
              <a:rPr lang="ru-RU" b="1" dirty="0" smtClean="0">
                <a:solidFill>
                  <a:srgbClr val="C00000"/>
                </a:solidFill>
              </a:rPr>
              <a:t>угарным газом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786578" y="5500702"/>
            <a:ext cx="192882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000" b="1" dirty="0">
                <a:latin typeface="Times New Roman" pitchFamily="18" charset="0"/>
                <a:cs typeface="Times New Roman" pitchFamily="18" charset="0"/>
              </a:rPr>
              <a:t>ПАМЯТКА ЖИТЕЛЮ </a:t>
            </a:r>
          </a:p>
          <a:p>
            <a:pPr algn="ctr"/>
            <a:r>
              <a:rPr lang="ru-RU" sz="1000" b="1" dirty="0">
                <a:latin typeface="Times New Roman" pitchFamily="18" charset="0"/>
                <a:cs typeface="Times New Roman" pitchFamily="18" charset="0"/>
              </a:rPr>
              <a:t>ТЮМЕНСКОЙ ОБЛАСТИ</a:t>
            </a:r>
          </a:p>
          <a:p>
            <a:pPr algn="ctr"/>
            <a:endParaRPr lang="ru-RU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929454" y="6286520"/>
            <a:ext cx="192882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000" b="1" dirty="0" smtClean="0">
                <a:latin typeface="Times New Roman" pitchFamily="18" charset="0"/>
                <a:cs typeface="Times New Roman" pitchFamily="18" charset="0"/>
              </a:rPr>
              <a:t>г.Тюмень</a:t>
            </a:r>
            <a:endParaRPr lang="ru-RU" sz="10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-285784" y="214290"/>
            <a:ext cx="2928958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1400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3" name="TextBox 12"/>
          <p:cNvSpPr txBox="1"/>
          <p:nvPr/>
        </p:nvSpPr>
        <p:spPr>
          <a:xfrm>
            <a:off x="214282" y="271582"/>
            <a:ext cx="2928958" cy="65864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Первая помощь</a:t>
            </a:r>
          </a:p>
          <a:p>
            <a:pPr marL="228600" indent="-228600" algn="just">
              <a:buAutoNum type="arabicPeriod"/>
            </a:pPr>
            <a:r>
              <a:rPr lang="ru-RU" sz="12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Вынести пострадавшего из загазованного места на свежий воздух в лежачем положении.</a:t>
            </a:r>
          </a:p>
          <a:p>
            <a:pPr marL="228600" indent="-228600" algn="just">
              <a:buFont typeface="+mj-lt"/>
              <a:buAutoNum type="arabicPeriod"/>
            </a:pPr>
            <a:r>
              <a:rPr lang="ru-RU" sz="12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Расстегнуть одежду, стесняющую дыхание</a:t>
            </a:r>
            <a:r>
              <a:rPr lang="ru-RU" sz="1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, в помещении открыть форточки и окна.</a:t>
            </a:r>
          </a:p>
          <a:p>
            <a:pPr marL="228600" indent="-228600" algn="just">
              <a:buFont typeface="+mj-lt"/>
              <a:buAutoNum type="arabicPeriod"/>
            </a:pPr>
            <a:r>
              <a:rPr lang="ru-RU" sz="1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Вызвать «Скорую помощь». </a:t>
            </a:r>
          </a:p>
          <a:p>
            <a:pPr marL="228600" indent="-228600" algn="just">
              <a:buFont typeface="+mj-lt"/>
              <a:buAutoNum type="arabicPeriod"/>
            </a:pPr>
            <a:r>
              <a:rPr lang="ru-RU" sz="1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Уложить пострадавшего так, чтобы ноги находились выше головы.</a:t>
            </a:r>
          </a:p>
          <a:p>
            <a:pPr marL="228600" indent="-228600" algn="just">
              <a:buFont typeface="+mj-lt"/>
              <a:buAutoNum type="arabicPeriod"/>
            </a:pPr>
            <a:r>
              <a:rPr lang="ru-RU" sz="1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Дать понюхать нашатырный спирт, укрыть потеплее.</a:t>
            </a:r>
          </a:p>
          <a:p>
            <a:pPr marL="228600" indent="-228600" algn="just">
              <a:buFont typeface="+mj-lt"/>
              <a:buAutoNum type="arabicPeriod"/>
            </a:pPr>
            <a:r>
              <a:rPr lang="ru-RU" sz="1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При  нахождении в бессознательном состоянии перевернуть на живот, чтобы были открыты дыхательные пути и не произошло западание языка в глотку.</a:t>
            </a:r>
          </a:p>
          <a:p>
            <a:pPr marL="228600" indent="-228600" algn="just">
              <a:buFont typeface="+mj-lt"/>
              <a:buAutoNum type="arabicPeriod"/>
            </a:pPr>
            <a:r>
              <a:rPr lang="ru-RU" sz="1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Если у пострадавшего началась рвота, надо повернуть его голову в сторону, чтобы он не захлебнулся рвотными массами. </a:t>
            </a:r>
          </a:p>
          <a:p>
            <a:pPr marL="228600" indent="-228600" algn="just">
              <a:buFont typeface="+mj-lt"/>
              <a:buAutoNum type="arabicPeriod"/>
            </a:pPr>
            <a:r>
              <a:rPr lang="ru-RU" sz="1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При остановке дыхания приступить к искусственному дыханию.</a:t>
            </a:r>
          </a:p>
          <a:p>
            <a:pPr marL="180975" indent="-180975"/>
            <a:r>
              <a:rPr lang="ru-RU" sz="1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9.   Если пострадавший в сознании, дать  ему выпить тёплое молоко.</a:t>
            </a:r>
          </a:p>
          <a:p>
            <a:pPr marL="228600" indent="-228600"/>
            <a:endParaRPr lang="ru-RU" sz="12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228600" indent="-228600" algn="ctr"/>
            <a:r>
              <a:rPr lang="ru-RU" sz="12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НЕЛЬЗЯ!</a:t>
            </a:r>
          </a:p>
          <a:p>
            <a:pPr marL="228600" indent="-228600" algn="ctr"/>
            <a:r>
              <a:rPr lang="ru-RU" sz="12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Проводить искусственную вентиляцию лёгких изо рта в рот  без использования специальных масок (марли, салфеток), защищающих спасателя от выдоха пострадавшего.</a:t>
            </a:r>
          </a:p>
          <a:p>
            <a:pPr algn="ctr"/>
            <a:r>
              <a:rPr lang="ru-RU" sz="12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</a:p>
        </p:txBody>
      </p:sp>
      <p:pic>
        <p:nvPicPr>
          <p:cNvPr id="14" name="Picture 2" descr="C:\Documents and Settings\Ерженкова Людмила\Рабочий стол\памятка -аварии на комм.сетях\1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829160" y="1959300"/>
            <a:ext cx="1678944" cy="18983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1043</TotalTime>
  <Words>409</Words>
  <Application>Microsoft Office PowerPoint</Application>
  <PresentationFormat>Экран (4:3)</PresentationFormat>
  <Paragraphs>60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Тема Office</vt:lpstr>
      <vt:lpstr>Слайд 1</vt:lpstr>
      <vt:lpstr>Слайд 2</vt:lpstr>
    </vt:vector>
  </TitlesOfParts>
  <Company>ОУМЦ по ГО и ЧС Тюменской области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Людмила Николаевна Ерженкова</dc:creator>
  <cp:lastModifiedBy>комп</cp:lastModifiedBy>
  <cp:revision>138</cp:revision>
  <dcterms:created xsi:type="dcterms:W3CDTF">2013-02-07T08:26:02Z</dcterms:created>
  <dcterms:modified xsi:type="dcterms:W3CDTF">2023-04-26T05:52:25Z</dcterms:modified>
</cp:coreProperties>
</file>