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  <a:alpha val="5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142853"/>
            <a:ext cx="2786082" cy="5000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НАВОДНЕНИЕ</a:t>
            </a:r>
            <a:r>
              <a:rPr lang="ru-RU" sz="1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это временное затопление значительной части суши водой в результате действий сил природы.</a:t>
            </a:r>
          </a:p>
          <a:p>
            <a:pPr algn="just"/>
            <a:r>
              <a:rPr lang="ru-RU" sz="1000" u="sng" dirty="0" smtClean="0">
                <a:latin typeface="Times New Roman" pitchFamily="18" charset="0"/>
                <a:cs typeface="Times New Roman" pitchFamily="18" charset="0"/>
              </a:rPr>
              <a:t>Данное явление может произойти в результате:</a:t>
            </a:r>
          </a:p>
          <a:p>
            <a:pPr marL="85725" indent="-85725" algn="just">
              <a:buFont typeface="Wingdings" pitchFamily="2" charset="2"/>
              <a:buChar char="q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сброса воды с гидротехнических сооружений;</a:t>
            </a:r>
          </a:p>
          <a:p>
            <a:pPr marL="85725" indent="-85725" algn="just">
              <a:buFont typeface="Wingdings" pitchFamily="2" charset="2"/>
              <a:buChar char="q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быстрого таяния снегов, образования ледяных заторов, зажоров;</a:t>
            </a:r>
          </a:p>
          <a:p>
            <a:pPr marL="85725" indent="-85725" algn="just">
              <a:buFont typeface="Wingdings" pitchFamily="2" charset="2"/>
              <a:buChar char="q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обильных продолжительных осадков, либо кратковременных, но очень интенсивных;</a:t>
            </a:r>
          </a:p>
          <a:p>
            <a:pPr marL="85725" indent="-85725" algn="just">
              <a:buFont typeface="Wingdings" pitchFamily="2" charset="2"/>
              <a:buChar char="q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нагонов воды с моря или больших рек на побережья и в устья рек сильным навальным ветром или приливом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10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 степени интенсивности наводнения подразделяются на четыре типа:</a:t>
            </a:r>
            <a:endParaRPr lang="ru-RU" sz="1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низкие наводнения</a:t>
            </a:r>
            <a:r>
              <a:rPr lang="ru-RU" sz="10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Они наблюдаются на равнинах рек раз в 5-10 лет;</a:t>
            </a:r>
          </a:p>
          <a:p>
            <a:pPr algn="just"/>
            <a:r>
              <a:rPr lang="ru-RU" sz="1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высокие наводнения.</a:t>
            </a:r>
            <a:r>
              <a:rPr lang="ru-RU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Они происходят примерно раз в 20-25 лет. Под водой оказываются большие участки речных долин. Такое наводнение может нарушить привычный образ жизнедеятельности населения, а в ряде случаев требуется его эвакуация;</a:t>
            </a:r>
          </a:p>
          <a:p>
            <a:pPr algn="just"/>
            <a:r>
              <a:rPr lang="ru-RU" sz="1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выдающиеся наводнения</a:t>
            </a:r>
            <a:r>
              <a:rPr lang="ru-RU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Они происходят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раз в 50-100 лет. При таких наводнениях затапливается до 50% сельскохозяйственных угодий, происходит затопление городов, населённых пунктов. В таком случае требуется массовая эвакуация населения;</a:t>
            </a:r>
          </a:p>
          <a:p>
            <a:pPr algn="just"/>
            <a:r>
              <a:rPr lang="ru-RU" sz="1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катастрофические наводнения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. Они случаются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раз в 100-200 лет. Затапливается несколько речных систем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Наводнение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5143512"/>
            <a:ext cx="2000264" cy="1500198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214678" y="142852"/>
            <a:ext cx="285752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Наводнения по повторяемости, площади распространения и суммарному ущербу занимают ведущее место среди чрезвычайных ситуаций. </a:t>
            </a:r>
          </a:p>
          <a:p>
            <a:pPr algn="just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Весной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и осенью в населённых пунктах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Тюменской области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могут происходить наводнения (паводки), в результате которых могут быть потери среди людей, разрушение муниципальных и частных построек, нанесение большого материального ущерба.</a:t>
            </a:r>
          </a:p>
          <a:p>
            <a:pPr algn="just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Наводнения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(паводки) можно прогнозировать, а значит, принять предупредительные меры.</a:t>
            </a:r>
          </a:p>
          <a:p>
            <a:pPr algn="just"/>
            <a:endParaRPr lang="ru-RU" sz="1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Прогнозирование</a:t>
            </a:r>
            <a:r>
              <a:rPr lang="ru-RU" sz="1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1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5725" indent="-85725" algn="just">
              <a:buFont typeface="Wingdings" pitchFamily="2" charset="2"/>
              <a:buChar char="q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прогнозы наводнения разрабатываются </a:t>
            </a:r>
            <a:r>
              <a:rPr lang="ru-RU" sz="1000" dirty="0" err="1" smtClean="0">
                <a:latin typeface="Times New Roman" pitchFamily="18" charset="0"/>
                <a:cs typeface="Times New Roman" pitchFamily="18" charset="0"/>
              </a:rPr>
              <a:t>гидрометеоцентрами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85725" indent="-85725" algn="just">
              <a:buFont typeface="Wingdings" pitchFamily="2" charset="2"/>
              <a:buChar char="q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заблаговременность прогнозов краткосрочных наводнений составляет 1-3 суток;</a:t>
            </a:r>
          </a:p>
          <a:p>
            <a:pPr marL="85725" indent="-85725" algn="just">
              <a:buFont typeface="Wingdings" pitchFamily="2" charset="2"/>
              <a:buChar char="q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долгосрочных прогнозов половодий 1-2,5 месяца.</a:t>
            </a:r>
          </a:p>
          <a:p>
            <a:pPr algn="just"/>
            <a:r>
              <a:rPr lang="ru-RU" sz="1000" b="1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Меры предупреждения:</a:t>
            </a:r>
            <a:endParaRPr lang="ru-RU" sz="1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заготовка строительных материалов для борьбы с наводнениями;</a:t>
            </a:r>
          </a:p>
          <a:p>
            <a:pPr algn="just">
              <a:buFont typeface="Wingdings" pitchFamily="2" charset="2"/>
              <a:buChar char="q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обучение населения правилам поведения в зоне наводнения;</a:t>
            </a:r>
          </a:p>
          <a:p>
            <a:pPr algn="just">
              <a:buFont typeface="Wingdings" pitchFamily="2" charset="2"/>
              <a:buChar char="q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обвалование зданий, сооружений;</a:t>
            </a:r>
          </a:p>
          <a:p>
            <a:pPr algn="just">
              <a:buFont typeface="Wingdings" pitchFamily="2" charset="2"/>
              <a:buChar char="q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разрушение скопившегося льда;</a:t>
            </a:r>
          </a:p>
          <a:p>
            <a:pPr algn="just">
              <a:buFont typeface="Wingdings" pitchFamily="2" charset="2"/>
              <a:buChar char="q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эвакуация людей, животных, материальных ценностей. 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0_4fc26_5c107c9b_orig"/>
          <p:cNvPicPr>
            <a:picLocks noChangeAspect="1" noChangeArrowheads="1"/>
          </p:cNvPicPr>
          <p:nvPr/>
        </p:nvPicPr>
        <p:blipFill>
          <a:blip r:embed="rId3" cstate="print">
            <a:lum bright="6000" contrast="-20000"/>
          </a:blip>
          <a:srcRect/>
          <a:stretch>
            <a:fillRect/>
          </a:stretch>
        </p:blipFill>
        <p:spPr bwMode="auto">
          <a:xfrm>
            <a:off x="3500430" y="5072074"/>
            <a:ext cx="2071702" cy="1551998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6143636" y="142852"/>
            <a:ext cx="2857520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получением прогноза о возможном наводнении осуществляется оповещение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населения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с помощью сирен, через сеть радио- и телевизионного вещания, другими возможными средствами.</a:t>
            </a:r>
          </a:p>
          <a:p>
            <a:pPr algn="just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Получив предупреждение об угрозе наводнения (затопления), сообщите об этом вашим близким,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соседям.</a:t>
            </a:r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В информации будет сообщено о времени и границах затопления, рекомендации жителям о целесообразном поведении и порядке эвакуации.</a:t>
            </a:r>
          </a:p>
          <a:p>
            <a:r>
              <a:rPr lang="ru-RU" sz="1000" b="1" i="1" dirty="0" smtClean="0"/>
              <a:t> </a:t>
            </a:r>
            <a:r>
              <a:rPr lang="ru-RU" sz="1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Перед </a:t>
            </a:r>
            <a:r>
              <a:rPr lang="ru-RU" sz="1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эвакуацией для сохранения своего дома следует:</a:t>
            </a:r>
            <a:endParaRPr lang="ru-RU" sz="1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отключить воду, газ, электричество;</a:t>
            </a:r>
          </a:p>
          <a:p>
            <a:pPr algn="just">
              <a:buFont typeface="Wingdings" pitchFamily="2" charset="2"/>
              <a:buChar char="q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погасить огонь в печах;</a:t>
            </a:r>
          </a:p>
          <a:p>
            <a:pPr algn="just">
              <a:buFont typeface="Wingdings" pitchFamily="2" charset="2"/>
              <a:buChar char="q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перенести на верхние этажи (чердаки) зданий ценные вещи и имущество;</a:t>
            </a:r>
          </a:p>
          <a:p>
            <a:pPr algn="just">
              <a:buFont typeface="Wingdings" pitchFamily="2" charset="2"/>
              <a:buChar char="q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закрыть окна и двери, при необходимости забить окна и двери первых этажей досками или фанерой.</a:t>
            </a:r>
          </a:p>
          <a:p>
            <a:r>
              <a:rPr lang="ru-RU" sz="1000" b="1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1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получении сигнала о начале эвакуации необходимо быстро собрать и взять с собой</a:t>
            </a:r>
            <a:r>
              <a:rPr lang="ru-RU" sz="1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buFont typeface="Wingdings" pitchFamily="2" charset="2"/>
              <a:buChar char="q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документы (в герметичной упаковке), ценности, лекарства;</a:t>
            </a:r>
          </a:p>
          <a:p>
            <a:pPr algn="just">
              <a:buFont typeface="Wingdings" pitchFamily="2" charset="2"/>
              <a:buChar char="q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комплект одежды и обуви по сезону;</a:t>
            </a:r>
          </a:p>
          <a:p>
            <a:pPr algn="just">
              <a:buFont typeface="Wingdings" pitchFamily="2" charset="2"/>
              <a:buChar char="q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запас продуктов питания на несколько дней, затем следовать на объявленный эвакуационный пункт для отправки в безопасные районы.</a:t>
            </a:r>
          </a:p>
          <a:p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Наводнение"/>
          <p:cNvPicPr>
            <a:picLocks noChangeAspect="1" noChangeArrowheads="1"/>
          </p:cNvPicPr>
          <p:nvPr/>
        </p:nvPicPr>
        <p:blipFill>
          <a:blip r:embed="rId4" cstate="print">
            <a:lum bright="6000"/>
          </a:blip>
          <a:srcRect/>
          <a:stretch>
            <a:fillRect/>
          </a:stretch>
        </p:blipFill>
        <p:spPr bwMode="auto">
          <a:xfrm>
            <a:off x="6507099" y="5000636"/>
            <a:ext cx="2136867" cy="1500198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4282" y="25360"/>
            <a:ext cx="2786082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000" b="1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 внезапном наводнении</a:t>
            </a:r>
            <a:r>
              <a:rPr lang="ru-RU" sz="1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необходимо:</a:t>
            </a:r>
          </a:p>
          <a:p>
            <a:pPr algn="just">
              <a:buFont typeface="Wingdings" pitchFamily="2" charset="2"/>
              <a:buChar char="q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проявить полное самообладание и уверенность, что помощь будет оказана, личным примером и словами воздействовать на окружающих в целях пресечения возникновения паники;</a:t>
            </a:r>
          </a:p>
          <a:p>
            <a:pPr algn="just">
              <a:buFont typeface="Wingdings" pitchFamily="2" charset="2"/>
              <a:buChar char="q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оказать помощь детям и престарелым в первую очередь;</a:t>
            </a:r>
          </a:p>
          <a:p>
            <a:pPr algn="just">
              <a:buFont typeface="Wingdings" pitchFamily="2" charset="2"/>
              <a:buChar char="q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можно быстрее, если затопление в селе или частном секторе, отогнать скот в безопасные места, отдалённые от зоны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затопления;</a:t>
            </a:r>
          </a:p>
          <a:p>
            <a:pPr algn="just">
              <a:buFont typeface="Wingdings" pitchFamily="2" charset="2"/>
              <a:buChar char="q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привести в действие все имеющиеся в Вашем распоряжении </a:t>
            </a:r>
            <a:r>
              <a:rPr lang="ru-RU" sz="1000" dirty="0" err="1" smtClean="0">
                <a:latin typeface="Times New Roman" pitchFamily="18" charset="0"/>
                <a:cs typeface="Times New Roman" pitchFamily="18" charset="0"/>
              </a:rPr>
              <a:t>плавсредства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,   при отсутствии их соорудить простейшие плавучие средства из подручных материалов: бревен, досок, автомобильных камер, бочек, бидонов;</a:t>
            </a:r>
          </a:p>
          <a:p>
            <a:pPr algn="just">
              <a:buFont typeface="Wingdings" pitchFamily="2" charset="2"/>
              <a:buChar char="q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при подъеме воды проживающим в многоэтажных домах необходимо подняться на верхние этажи, если дом одноэтажный - занять чердачные помещения;</a:t>
            </a:r>
          </a:p>
          <a:p>
            <a:pPr algn="just">
              <a:buFont typeface="Wingdings" pitchFamily="2" charset="2"/>
              <a:buChar char="q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необходимо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принять меры, позволяющие спасателям своевременно обнаружить людей, отрезанных водой и нуждающихся в помощи;</a:t>
            </a:r>
          </a:p>
          <a:p>
            <a:pPr algn="just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а) в светлое время – вывесить на высоком месте полотнища;</a:t>
            </a:r>
          </a:p>
          <a:p>
            <a:pPr algn="just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б) в тёмное время – подавать световые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сигналы;</a:t>
            </a:r>
          </a:p>
          <a:p>
            <a:pPr algn="just">
              <a:buFont typeface="Wingdings" pitchFamily="2" charset="2"/>
              <a:buChar char="q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вода застала в поле, лесу, то необходимо выйти на возвышенные места, если нет такой возвышенности – забраться на дерево и быть готовым к организованной эвакуации по воде;</a:t>
            </a:r>
          </a:p>
          <a:p>
            <a:pPr algn="ctr"/>
            <a:endParaRPr lang="ru-RU" sz="1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ПОМНИТЕ! </a:t>
            </a:r>
          </a:p>
          <a:p>
            <a:pPr algn="ctr"/>
            <a:r>
              <a:rPr lang="ru-RU" sz="1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ЗАТОПЛЕННОЙ МЕСТНОСТИ НЕЛЬЗЯ УПОТРЕБЛЯТЬ В ПИЩУ ПРОДУКТЫ, СОПРИКАСАВШИЕСЯ С ПОСТУПИВШЕЙ ВОДОЙ И ПИТЬ НЕКИПЯЧЁНУЮ ВОДУ.</a:t>
            </a:r>
          </a:p>
          <a:p>
            <a:pPr algn="ctr"/>
            <a:r>
              <a:rPr lang="ru-RU" sz="1000" b="1" dirty="0" smtClean="0">
                <a:solidFill>
                  <a:srgbClr val="C00000"/>
                </a:solidFill>
              </a:rPr>
              <a:t> </a:t>
            </a:r>
          </a:p>
          <a:p>
            <a:pPr algn="just"/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286116" y="2143116"/>
            <a:ext cx="2643206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ГРАЖДАНЕ!</a:t>
            </a:r>
            <a:r>
              <a:rPr lang="ru-RU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ЛЮБОЙ ОБСТАНОВКЕ </a:t>
            </a:r>
          </a:p>
          <a:p>
            <a:pPr algn="ctr"/>
            <a:r>
              <a:rPr lang="ru-RU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ТЕРЯЙТЕ САМООБЛАДАНИЯ,</a:t>
            </a:r>
          </a:p>
          <a:p>
            <a:pPr algn="ctr"/>
            <a:r>
              <a:rPr lang="ru-RU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НЕ ПОДДАВАЙТЕСЬ ПАНИКЕ, ДЕЙСТВУЙТЕ БЫСТРО, </a:t>
            </a:r>
          </a:p>
          <a:p>
            <a:pPr algn="ctr"/>
            <a:r>
              <a:rPr lang="ru-RU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 БЕЗ СУЕТЫ И УВЕРЕННО!</a:t>
            </a:r>
          </a:p>
          <a:p>
            <a:pPr algn="ctr"/>
            <a:r>
              <a:rPr lang="ru-RU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ru-RU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БУДЬТЕ ВНИМАТЕЛЬНЫ</a:t>
            </a:r>
          </a:p>
          <a:p>
            <a:pPr algn="ctr"/>
            <a:r>
              <a:rPr lang="ru-RU" sz="1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 РЕЧЕВЫМ СООБЩЕНИЯМ ОРГАНОВ УПРАВЛЕНИЯ ГО И ЧС!</a:t>
            </a:r>
            <a:endParaRPr lang="ru-RU" sz="1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pic>
        <p:nvPicPr>
          <p:cNvPr id="2050" name="Picture 2" descr="Наводнение 9"/>
          <p:cNvPicPr>
            <a:picLocks noChangeAspect="1" noChangeArrowheads="1"/>
          </p:cNvPicPr>
          <p:nvPr/>
        </p:nvPicPr>
        <p:blipFill>
          <a:blip r:embed="rId2">
            <a:lum bright="6000"/>
          </a:blip>
          <a:srcRect/>
          <a:stretch>
            <a:fillRect/>
          </a:stretch>
        </p:blipFill>
        <p:spPr bwMode="auto">
          <a:xfrm>
            <a:off x="6715140" y="2786058"/>
            <a:ext cx="2071702" cy="2790474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6500826" y="2000240"/>
            <a:ext cx="25003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ДЕЙСТВИЯ НАСЕЛЕНИЯ ПРИ НАВОДНЕНИИ (ПАВОДКЕ)</a:t>
            </a:r>
            <a:endParaRPr lang="ru-RU" sz="1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10" name="TextBox 6"/>
          <p:cNvSpPr txBox="1">
            <a:spLocks noChangeArrowheads="1"/>
          </p:cNvSpPr>
          <p:nvPr/>
        </p:nvSpPr>
        <p:spPr bwMode="auto">
          <a:xfrm>
            <a:off x="6286500" y="142875"/>
            <a:ext cx="2714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>Объединенный учебно-методический центр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>по ГО и ЧС Тюменской области</a:t>
            </a:r>
            <a:endParaRPr lang="ru-RU" dirty="0"/>
          </a:p>
        </p:txBody>
      </p:sp>
      <p:pic>
        <p:nvPicPr>
          <p:cNvPr id="11" name="Рисунок 5" descr="emercom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00892" y="571480"/>
            <a:ext cx="1377950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0"/>
          <p:cNvSpPr txBox="1">
            <a:spLocks noChangeArrowheads="1"/>
          </p:cNvSpPr>
          <p:nvPr/>
        </p:nvSpPr>
        <p:spPr bwMode="auto">
          <a:xfrm>
            <a:off x="6929438" y="5572125"/>
            <a:ext cx="192881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ПАМЯТКА ЖИТЕЛЮ </a:t>
            </a:r>
          </a:p>
          <a:p>
            <a:pPr algn="ctr"/>
            <a:r>
              <a:rPr lang="ru-RU" sz="1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ТЮМЕНСКОЙ </a:t>
            </a:r>
            <a:r>
              <a:rPr lang="ru-RU" sz="1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ОБЛАСТИ</a:t>
            </a:r>
          </a:p>
          <a:p>
            <a:pPr algn="ctr"/>
            <a:endParaRPr lang="ru-RU" sz="1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г.Тюмень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43240" y="214290"/>
            <a:ext cx="278608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1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проведении спасательных работ</a:t>
            </a:r>
            <a:r>
              <a:rPr lang="ru-RU" sz="1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неукоснительно выполняйте все требования спасательных подразделений и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формирований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, чтобы не подвергать опасности свою жизнь и жизнь тех, кто Вас спасает.</a:t>
            </a:r>
          </a:p>
          <a:p>
            <a:pPr algn="just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/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9" name="Группа 18"/>
          <p:cNvGrpSpPr/>
          <p:nvPr/>
        </p:nvGrpSpPr>
        <p:grpSpPr>
          <a:xfrm>
            <a:off x="4286248" y="4643446"/>
            <a:ext cx="1000132" cy="1000126"/>
            <a:chOff x="4286248" y="4643446"/>
            <a:chExt cx="1000132" cy="1000126"/>
          </a:xfrm>
        </p:grpSpPr>
        <p:pic>
          <p:nvPicPr>
            <p:cNvPr id="17" name="Picture 31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286248" y="4643446"/>
              <a:ext cx="961744" cy="1000126"/>
            </a:xfrm>
            <a:prstGeom prst="rect">
              <a:avLst/>
            </a:prstGeom>
            <a:noFill/>
            <a:ln w="9525">
              <a:solidFill>
                <a:srgbClr val="C00000"/>
              </a:solidFill>
              <a:miter lim="800000"/>
              <a:headEnd/>
              <a:tailEnd/>
            </a:ln>
          </p:spPr>
        </p:pic>
        <p:sp>
          <p:nvSpPr>
            <p:cNvPr id="18" name="TextBox 16"/>
            <p:cNvSpPr txBox="1">
              <a:spLocks noChangeArrowheads="1"/>
            </p:cNvSpPr>
            <p:nvPr/>
          </p:nvSpPr>
          <p:spPr bwMode="auto">
            <a:xfrm>
              <a:off x="4572000" y="4714884"/>
              <a:ext cx="71438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ru-RU" sz="1600" b="1" dirty="0">
                  <a:solidFill>
                    <a:srgbClr val="FF0000"/>
                  </a:solidFill>
                </a:rPr>
                <a:t>112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393</Words>
  <PresentationFormat>Экран (4:3)</PresentationFormat>
  <Paragraphs>72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Людмила Николаевна Ерженкова</cp:lastModifiedBy>
  <cp:revision>16</cp:revision>
  <dcterms:modified xsi:type="dcterms:W3CDTF">2017-09-05T06:58:31Z</dcterms:modified>
</cp:coreProperties>
</file>