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>
        <p:scale>
          <a:sx n="61" d="100"/>
          <a:sy n="61" d="100"/>
        </p:scale>
        <p:origin x="-1997" y="-4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0"/>
            <a:ext cx="32038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7504" y="140777"/>
            <a:ext cx="2808312" cy="671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В мире очень распространены опасные инфекции, переносимые клещами. Они связаны с поражением жизненно важных систем организма, что ведет к потере трудоспособности, тяжелым осложнениям и нередко - к летальным исходам. В России одним из наиболее распространенных, тяжелых и опасных заболеваний из этой группы является </a:t>
            </a:r>
            <a:r>
              <a:rPr lang="ru-RU" sz="105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клещевой вирусный энцефалит.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    Ежегодно за медицинской помощью после укуса клеща обращаются около 500 тысяч людей, из них каждый пятый - ребенок.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    В среднем в 6 клещах из 100 содержится вирус клещевого энцефалита, а в 15 - возбудитель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бореллиоза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   Укус клеща происходит безболезненно.</a:t>
            </a:r>
          </a:p>
          <a:p>
            <a:pPr algn="just"/>
            <a:endParaRPr lang="ru-RU" sz="105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Клещевой вирусный энцефалит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Для заболевания характерна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весенне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-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осенняя сезонность, связанная с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периодом наибольшей активности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клещей. Инкубационный период 10-14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дней.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Болезнь	начинается	остро,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сопровождается ознобом, сильной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головной болью, резким подъемом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температуры до 39 °С, тошнотой, рвотой, мышечными болями в области шеи и плеч.</a:t>
            </a:r>
          </a:p>
          <a:p>
            <a:pPr algn="just"/>
            <a:r>
              <a:rPr lang="ru-RU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Клещевой </a:t>
            </a:r>
            <a:r>
              <a:rPr lang="ru-RU" sz="105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бореллиоз</a:t>
            </a:r>
            <a:r>
              <a:rPr lang="ru-RU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- инфекция с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острым или хроническим течением, при которой возможно поражение кожи, нервной,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сердечно-сосудистой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систем, печени и опорно-двигательного аппарата. Инкубационный период от 2 до 30 дней. Вакцины против клещевого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бореллиоза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нет.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188640"/>
            <a:ext cx="2880320" cy="6394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Где и когда возрастает  риск     получить укус клеща?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проживание в лесных зонах (временное или постоянное);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работа на пригородном дачном участке;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поездки за город, прогулки в лесу или городской парковой зоне в теплое время года;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занос    клещей    животными  (собаки, кошки);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занос клещей людьми (на одежде, с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цветами, травами, грибами, ветками).</a:t>
            </a:r>
          </a:p>
          <a:p>
            <a:pPr algn="just"/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Клещи наиболее активны с 8 до 11 часов утром и с 17 до 19 часов вечером, при температуре +20 °С и влажности 90-95%.</a:t>
            </a:r>
          </a:p>
          <a:p>
            <a:endParaRPr lang="ru-RU" sz="105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 мы можем защититься от болезней, передающихся клещами?</a:t>
            </a:r>
          </a:p>
          <a:p>
            <a:pPr algn="ctr"/>
            <a:endParaRPr lang="ru-RU" sz="105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Иммунопрофилактика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     Профилактические прививки против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клещевого энцефалита проводятся лицам, проживающим на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эндемичных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территориях или работающим в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эндемичных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очагах, в том числе студентам строительных отрядов, туристам, а также выезжающим на отдых на садово-огородные участки).</a:t>
            </a:r>
          </a:p>
          <a:p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Неспецифическая профилактика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включает применение специальных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защитных костюмов (для организованных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контингентов) или приспособленной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одежды, которая не должна допускать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заползания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клещей через воротник и</a:t>
            </a:r>
            <a:r>
              <a:rPr lang="ru-RU" sz="105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050" smtClean="0">
                <a:latin typeface="Arial" pitchFamily="34" charset="0"/>
                <a:cs typeface="Arial" pitchFamily="34" charset="0"/>
              </a:rPr>
            </a:br>
            <a:r>
              <a:rPr lang="ru-RU" sz="1050" smtClean="0">
                <a:latin typeface="Arial" pitchFamily="34" charset="0"/>
                <a:cs typeface="Arial" pitchFamily="34" charset="0"/>
              </a:rPr>
              <a:t>обшлага. 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5085184"/>
            <a:ext cx="25922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Для защиты от клещей</a:t>
            </a:r>
            <a:br>
              <a:rPr lang="ru-RU" sz="1050" dirty="0" smtClean="0">
                <a:latin typeface="Arial" pitchFamily="34" charset="0"/>
                <a:cs typeface="Arial" pitchFamily="34" charset="0"/>
              </a:rPr>
            </a:br>
            <a:r>
              <a:rPr lang="ru-RU" sz="1050" dirty="0" smtClean="0">
                <a:latin typeface="Arial" pitchFamily="34" charset="0"/>
                <a:cs typeface="Arial" pitchFamily="34" charset="0"/>
              </a:rPr>
              <a:t>используют отпугивающие средства – репелленты, которыми обрабатывают открытые участки тела и одежду. 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Перед использованием препаратов следует ознакомиться  с инструкцией.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2952328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Собираясь в поход, в лес: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обязательно надевайте головной убор, закрывайте шею;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рубашка должна иметь длинные</a:t>
            </a:r>
            <a:br>
              <a:rPr lang="ru-RU" sz="1100" dirty="0" smtClean="0">
                <a:latin typeface="Arial" pitchFamily="34" charset="0"/>
                <a:cs typeface="Arial" pitchFamily="34" charset="0"/>
              </a:rPr>
            </a:br>
            <a:r>
              <a:rPr lang="ru-RU" sz="1100" dirty="0" smtClean="0">
                <a:latin typeface="Arial" pitchFamily="34" charset="0"/>
                <a:cs typeface="Arial" pitchFamily="34" charset="0"/>
              </a:rPr>
              <a:t>рукава, которые у запястий укрепите</a:t>
            </a:r>
            <a:br>
              <a:rPr lang="ru-RU" sz="1100" dirty="0" smtClean="0">
                <a:latin typeface="Arial" pitchFamily="34" charset="0"/>
                <a:cs typeface="Arial" pitchFamily="34" charset="0"/>
              </a:rPr>
            </a:br>
            <a:r>
              <a:rPr lang="ru-RU" sz="1100" dirty="0" smtClean="0">
                <a:latin typeface="Arial" pitchFamily="34" charset="0"/>
                <a:cs typeface="Arial" pitchFamily="34" charset="0"/>
              </a:rPr>
              <a:t>резинкой, 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манжеты рукавов должны полностью прилегать к руке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заправьте рубашку в брюки,</a:t>
            </a:r>
            <a:br>
              <a:rPr lang="ru-RU" sz="1100" dirty="0" smtClean="0">
                <a:latin typeface="Arial" pitchFamily="34" charset="0"/>
                <a:cs typeface="Arial" pitchFamily="34" charset="0"/>
              </a:rPr>
            </a:br>
            <a:r>
              <a:rPr lang="ru-RU" sz="1100" dirty="0" smtClean="0">
                <a:latin typeface="Arial" pitchFamily="34" charset="0"/>
                <a:cs typeface="Arial" pitchFamily="34" charset="0"/>
              </a:rPr>
              <a:t>концы брюк - в носки и сапоги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, ноги должный быть полностью закрыты;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лучше, чтобы одежда была однотонной и светлой, так как клещи на ней более заметны;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не срывайте ветки;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старайтесь не передвигаться среди низкорослого кустарника;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применяйте специальные химические средства индивидуальной защиты;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каждые 1,5-2 часа проводите само- и </a:t>
            </a:r>
            <a:r>
              <a:rPr lang="ru-RU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взаимоосмотры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для обнаружения клещей и их удаления.</a:t>
            </a:r>
          </a:p>
          <a:p>
            <a:pPr marL="176213" indent="-176213" algn="just">
              <a:buFont typeface="Arial" pitchFamily="34" charset="0"/>
              <a:buChar char="•"/>
            </a:pPr>
            <a:endParaRPr lang="ru-RU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6213" indent="-176213" algn="just"/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После похода необходимо: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проверить верхнюю одежду и нижнее белье;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осмотреть все тело;</a:t>
            </a:r>
          </a:p>
          <a:p>
            <a:pPr marL="85725" lvl="3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расчесать волосы мелкой расческой.</a:t>
            </a:r>
          </a:p>
          <a:p>
            <a:pPr marL="176213" indent="-176213" algn="just"/>
            <a:endParaRPr lang="ru-RU" sz="11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6213" indent="-176213" algn="just"/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 забывайте: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обычно клещи присасываются не сразу;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уничтожать снятых клещей, раздавливая их пальцами,  нельзя.</a:t>
            </a:r>
          </a:p>
          <a:p>
            <a:pPr marL="176213" indent="-176213" algn="just">
              <a:buFont typeface="Arial" pitchFamily="34" charset="0"/>
              <a:buChar char="•"/>
            </a:pPr>
            <a:endParaRPr lang="ru-RU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6213" indent="-176213" algn="just">
              <a:buFont typeface="Arial" pitchFamily="34" charset="0"/>
              <a:buChar char="•"/>
            </a:pPr>
            <a:endParaRPr lang="ru-RU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1960" y="404664"/>
            <a:ext cx="792088" cy="2769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москиты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9872" y="404664"/>
            <a:ext cx="720080" cy="2769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комары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6056" y="404664"/>
            <a:ext cx="720080" cy="2769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клещи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9872" y="764704"/>
            <a:ext cx="237626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Достаточно всего одного укуса этих насекомых для передачи таких болезней как:</a:t>
            </a:r>
          </a:p>
          <a:p>
            <a:pPr indent="176213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малярия;</a:t>
            </a:r>
          </a:p>
          <a:p>
            <a:pPr indent="176213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лихорадка денге;</a:t>
            </a:r>
          </a:p>
          <a:p>
            <a:pPr indent="176213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лейшманиоз;</a:t>
            </a:r>
          </a:p>
          <a:p>
            <a:pPr indent="176213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болезнь Лайма;</a:t>
            </a:r>
          </a:p>
          <a:p>
            <a:pPr indent="176213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желтая лихорадка.</a:t>
            </a:r>
          </a:p>
          <a:p>
            <a:pPr indent="176213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японский энцефалит.</a:t>
            </a:r>
            <a:endParaRPr lang="ru-RU" sz="11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19872" y="2420888"/>
            <a:ext cx="230425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Принимайте простые меры,</a:t>
            </a:r>
          </a:p>
          <a:p>
            <a:pPr algn="ctr"/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чтобы защитить себя и семью: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2996952"/>
            <a:ext cx="2520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делайте прививки;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установите на окнах противомоскитные сетки;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носите рубашки с длинными рукавами и брюки светлого цвета: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пользуйтесь репеллентами от насекомых;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устраните стоячую воду в местах возможного  размножения комаров;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в случае укуса сразу обращайтесь к врачу.</a:t>
            </a:r>
          </a:p>
          <a:p>
            <a:pPr algn="just">
              <a:buFont typeface="Arial" pitchFamily="34" charset="0"/>
              <a:buChar char="•"/>
            </a:pPr>
            <a:endParaRPr lang="ru-RU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Прямоугольник 6"/>
          <p:cNvSpPr>
            <a:spLocks noChangeArrowheads="1"/>
          </p:cNvSpPr>
          <p:nvPr/>
        </p:nvSpPr>
        <p:spPr bwMode="auto">
          <a:xfrm>
            <a:off x="6215063" y="188913"/>
            <a:ext cx="2928937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Объединенный учебно-методический  центр</a:t>
            </a:r>
          </a:p>
          <a:p>
            <a:pPr algn="ctr"/>
            <a:r>
              <a:rPr lang="ru-RU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по ГО </a:t>
            </a:r>
            <a:r>
              <a:rPr lang="ru-RU" sz="900" b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9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ЧС</a:t>
            </a:r>
          </a:p>
          <a:p>
            <a:pPr algn="ctr"/>
            <a:r>
              <a:rPr lang="ru-RU" sz="9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Государственного  казенного учреждения Тюменской области «Тюменская областная служба экстренного реагирования»</a:t>
            </a:r>
          </a:p>
        </p:txBody>
      </p:sp>
      <p:sp>
        <p:nvSpPr>
          <p:cNvPr id="28" name="TextBox 9"/>
          <p:cNvSpPr txBox="1">
            <a:spLocks noChangeArrowheads="1"/>
          </p:cNvSpPr>
          <p:nvPr/>
        </p:nvSpPr>
        <p:spPr bwMode="auto">
          <a:xfrm>
            <a:off x="6732588" y="5157788"/>
            <a:ext cx="2143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>
                <a:cs typeface="Arial" charset="0"/>
              </a:rPr>
              <a:t>П А М Я Т К А</a:t>
            </a:r>
          </a:p>
          <a:p>
            <a:pPr algn="ctr"/>
            <a:r>
              <a:rPr lang="ru-RU" sz="1200" b="1" dirty="0">
                <a:cs typeface="Arial" charset="0"/>
              </a:rPr>
              <a:t>ЖИТЕЛЮ ТЮМЕНСКОЙ ОБЛАСТИ</a:t>
            </a:r>
          </a:p>
          <a:p>
            <a:endParaRPr lang="ru-RU" sz="1200" dirty="0">
              <a:cs typeface="Arial" charset="0"/>
            </a:endParaRPr>
          </a:p>
        </p:txBody>
      </p:sp>
      <p:sp>
        <p:nvSpPr>
          <p:cNvPr id="30" name="TextBox 13"/>
          <p:cNvSpPr txBox="1">
            <a:spLocks noChangeArrowheads="1"/>
          </p:cNvSpPr>
          <p:nvPr/>
        </p:nvSpPr>
        <p:spPr bwMode="auto">
          <a:xfrm>
            <a:off x="7019925" y="6165850"/>
            <a:ext cx="17145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smtClean="0"/>
              <a:t>Тюмень</a:t>
            </a:r>
            <a:endParaRPr lang="ru-RU" sz="1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196752"/>
            <a:ext cx="2390775" cy="3524250"/>
          </a:xfrm>
          <a:prstGeom prst="plaqu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 descr="https://krasnoyarsk.ad-mir.ru/content/c/1-1-1/2021/20210601/11365480442021060108000097p111/files/202106/hirurg_3_2021010612365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4941168"/>
            <a:ext cx="2016224" cy="1512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300</Words>
  <Application>Microsoft Office PowerPoint</Application>
  <PresentationFormat>Экран (4:3)</PresentationFormat>
  <Paragraphs>70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</dc:creator>
  <cp:lastModifiedBy>User</cp:lastModifiedBy>
  <cp:revision>25</cp:revision>
  <dcterms:created xsi:type="dcterms:W3CDTF">2022-10-11T06:17:57Z</dcterms:created>
  <dcterms:modified xsi:type="dcterms:W3CDTF">2023-02-14T04:51:01Z</dcterms:modified>
</cp:coreProperties>
</file>