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B987E3"/>
    <a:srgbClr val="9933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6" d="100"/>
          <a:sy n="86" d="100"/>
        </p:scale>
        <p:origin x="-60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1EFA3-2173-4BD1-A7E7-FC7FBAF87C01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15074" y="142852"/>
            <a:ext cx="2714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Объединенный учебно-методический центр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по ГО и ЧС Тюменской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области</a:t>
            </a:r>
            <a:endParaRPr lang="ru-RU" dirty="0"/>
          </a:p>
        </p:txBody>
      </p:sp>
      <p:pic>
        <p:nvPicPr>
          <p:cNvPr id="1026" name="Рисунок 5" descr="emercom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928670"/>
            <a:ext cx="1666875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643702" y="2928934"/>
            <a:ext cx="2071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Безопасность при гидродинамических авариях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86578" y="5429264"/>
            <a:ext cx="19288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ПАМЯТКА ЖИТЕЛЮ </a:t>
            </a:r>
          </a:p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ТЮМЕНСКОЙ ОБЛАСТИ</a:t>
            </a:r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16" y="6143644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г.Тюмень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14678" y="428604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173038" indent="-173038" algn="ctr"/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Безопасные места в случае гидродинамической аварии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2844" y="142852"/>
            <a:ext cx="2928958" cy="1037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" name="Picture 2" descr="C:\Documents and Settings\Ерженкова Людмила\Рабочий стол\памятка -аварии на комм.сетях\1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4643446"/>
            <a:ext cx="714380" cy="807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3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28726" y="1428736"/>
            <a:ext cx="732263" cy="714380"/>
          </a:xfrm>
          <a:prstGeom prst="rect">
            <a:avLst/>
          </a:prstGeom>
        </p:spPr>
      </p:pic>
      <p:pic>
        <p:nvPicPr>
          <p:cNvPr id="16" name="Рисунок 15" descr="4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29190" y="2859224"/>
            <a:ext cx="746118" cy="728074"/>
          </a:xfrm>
          <a:prstGeom prst="rect">
            <a:avLst/>
          </a:prstGeom>
        </p:spPr>
      </p:pic>
      <p:pic>
        <p:nvPicPr>
          <p:cNvPr id="18" name="Рисунок 17" descr="6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28991" y="2928934"/>
            <a:ext cx="731953" cy="714380"/>
          </a:xfrm>
          <a:prstGeom prst="rect">
            <a:avLst/>
          </a:prstGeom>
        </p:spPr>
      </p:pic>
      <p:pic>
        <p:nvPicPr>
          <p:cNvPr id="20" name="Рисунок 19" descr="11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29190" y="1428736"/>
            <a:ext cx="720658" cy="738652"/>
          </a:xfrm>
          <a:prstGeom prst="rect">
            <a:avLst/>
          </a:prstGeom>
        </p:spPr>
      </p:pic>
      <p:pic>
        <p:nvPicPr>
          <p:cNvPr id="22" name="Рисунок 21" descr="12.jpg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14810" y="2125235"/>
            <a:ext cx="714380" cy="732261"/>
          </a:xfrm>
          <a:prstGeom prst="rect">
            <a:avLst/>
          </a:prstGeom>
        </p:spPr>
      </p:pic>
      <p:pic>
        <p:nvPicPr>
          <p:cNvPr id="23" name="Рисунок 22" descr="ии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786578" y="3714752"/>
            <a:ext cx="1870711" cy="15615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6" name="TextBox 25"/>
          <p:cNvSpPr txBox="1"/>
          <p:nvPr/>
        </p:nvSpPr>
        <p:spPr>
          <a:xfrm>
            <a:off x="285720" y="214290"/>
            <a:ext cx="2857520" cy="654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внезапном наводнении:</a:t>
            </a:r>
          </a:p>
          <a:p>
            <a:pPr marL="180975" indent="-180975" algn="just">
              <a:buFont typeface="Wingdings" pitchFamily="2" charset="2"/>
              <a:buChar char="Ø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быстро займите ближайшее возвышенное место;</a:t>
            </a:r>
          </a:p>
          <a:p>
            <a:pPr marL="180975" indent="-180975" algn="just">
              <a:buFont typeface="Wingdings" pitchFamily="2" charset="2"/>
              <a:buChar char="Ø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днем обозначьте место своего спасения сигнальным полотнищем, с наступлением темноты подавайте световые сигналы;</a:t>
            </a:r>
          </a:p>
          <a:p>
            <a:pPr marL="180975" indent="-180975" algn="just">
              <a:buFont typeface="Wingdings" pitchFamily="2" charset="2"/>
              <a:buChar char="Ø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если вода подступила к порогу вашего дома, срочно эвакуируйтесь  в безопасное место;</a:t>
            </a:r>
          </a:p>
          <a:p>
            <a:pPr marL="180975" indent="-180975" algn="just">
              <a:buFont typeface="Wingdings" pitchFamily="2" charset="2"/>
              <a:buChar char="Ø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самостоятельно из затопленного района выбирайтесь лишь  в безвыходных ситуациях;</a:t>
            </a:r>
          </a:p>
          <a:p>
            <a:pPr marL="180975" indent="-180975" algn="just">
              <a:buFont typeface="Wingdings" pitchFamily="2" charset="2"/>
              <a:buChar char="Ø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если вы оказались в воде, держитесь за плавающие предметы, ещё лучше оборудовать простейший плот;</a:t>
            </a:r>
          </a:p>
          <a:p>
            <a:pPr marL="180975" indent="-180975" algn="just">
              <a:buFont typeface="Wingdings" pitchFamily="2" charset="2"/>
              <a:buChar char="Ø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оказавшись в воде, отталкивайте от себя опасные предметы с острыми краями;</a:t>
            </a:r>
          </a:p>
          <a:p>
            <a:pPr marL="180975" indent="-180975" algn="just">
              <a:buFont typeface="Wingdings" pitchFamily="2" charset="2"/>
              <a:buChar char="Ø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постарайтесь добраться до безопасного места.</a:t>
            </a: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После спада воды:</a:t>
            </a:r>
          </a:p>
          <a:p>
            <a:pPr marL="180975" indent="-180975" algn="just">
              <a:buFont typeface="Wingdings" pitchFamily="2" charset="2"/>
              <a:buChar char="q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остерегайтесь  оборванных и провисших проводов, немедленно сообщите о них в соответствующие коммунальные службы;</a:t>
            </a:r>
          </a:p>
          <a:p>
            <a:pPr marL="180975" indent="-180975" algn="just">
              <a:buFont typeface="Wingdings" pitchFamily="2" charset="2"/>
              <a:buChar char="q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не употребляйте в пищу продукты, которые находились в контакте с водой;</a:t>
            </a:r>
          </a:p>
          <a:p>
            <a:pPr marL="180975" indent="-180975" algn="just">
              <a:buFont typeface="Wingdings" pitchFamily="2" charset="2"/>
              <a:buChar char="q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проверьте перед употреблением  питьевую воду. Колодцы с питьевой водой следует осушить;</a:t>
            </a:r>
          </a:p>
          <a:p>
            <a:pPr marL="180975" indent="-180975" algn="just">
              <a:buFont typeface="Wingdings" pitchFamily="2" charset="2"/>
              <a:buChar char="q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прежде чем войти в здание, осмотрите повреждения и убедитесь, что вам ничто не угрожает.</a:t>
            </a:r>
          </a:p>
          <a:p>
            <a:pPr marL="180975" indent="-180975" algn="just">
              <a:buFont typeface="Wingdings" pitchFamily="2" charset="2"/>
              <a:buChar char="q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при возвращении в свой дом, распахните окна и двери. До полного проветривания не зажигайте огня;</a:t>
            </a:r>
          </a:p>
          <a:p>
            <a:pPr marL="180975" indent="-180975" algn="just">
              <a:buFont typeface="Wingdings" pitchFamily="2" charset="2"/>
              <a:buChar char="q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прежде чем включать  освещение и электроприборы, дождитесь проверки исправности электросети специалистом.</a:t>
            </a:r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286116" y="2143116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верхние ярусы прочных сооружений</a:t>
            </a:r>
            <a:endParaRPr lang="ru-RU" sz="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29190" y="2143116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чердаки и крыши домов</a:t>
            </a:r>
            <a:endParaRPr lang="ru-RU" sz="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86116" y="3571876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верхние этажи зданий</a:t>
            </a:r>
            <a:endParaRPr lang="ru-RU" sz="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86314" y="3571876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возвышенности рельефа</a:t>
            </a:r>
            <a:endParaRPr lang="ru-RU" sz="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071934" y="2786058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высокие деревья</a:t>
            </a:r>
            <a:endParaRPr lang="ru-RU" sz="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14290"/>
            <a:ext cx="2786082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Гидродинамическая авария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чрезвычайная ситуация, связанная с выходом из строя  (разрушением)  гидродинамического сооружения или его части и неуправляемым перемещением  больших масс воды, несущих разрушения и  затопления  обширных территорий.</a:t>
            </a:r>
            <a:endParaRPr lang="ru-RU" sz="11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В России в зонах возможного катастрофического  затопления проживает около 14 млн.человек. К гидродинамическим сооружениям относятся плотины, дамбы, водозаборные и водосборные сооружения и шлюзы.</a:t>
            </a:r>
          </a:p>
          <a:p>
            <a:pPr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Примером крупнейшей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гидродинами-ческой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аварии может служить  авария, произошедшая на Саяно-Шушенской ГЭС  17.08.2009г. Разрушение гидроагрегата  ГЭС привело к выбросу огромного объема воды  в машинный зал, обрушению стен  и кровли машинного зала, выходу из строя  10 турбин. Произошло полное прекращение  работы гидроэлектростанции. Погибли 75 человек  из числа персонала станции.</a:t>
            </a: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43636" y="214290"/>
            <a:ext cx="28575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4678" y="0"/>
            <a:ext cx="2826045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>
              <a:buFont typeface="Wingdings" pitchFamily="2" charset="2"/>
              <a:buChar char="q"/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Населению, проживающему в непосредственной близости от гидродинамических опасных объектов  </a:t>
            </a:r>
          </a:p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необходимо: </a:t>
            </a:r>
          </a:p>
          <a:p>
            <a:pPr marL="180975" indent="-180975" algn="just">
              <a:buFont typeface="Wingdings" pitchFamily="2" charset="2"/>
              <a:buChar char="q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знать систему предупреждения об авариях;</a:t>
            </a:r>
            <a:endParaRPr lang="ru-RU" sz="11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 indent="-180975" algn="just">
              <a:buFont typeface="Wingdings" pitchFamily="2" charset="2"/>
              <a:buChar char="q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изучить самим и ознакомить членов   семьи с правилами поведения при воздействии волны прорыва, с порядком общей и частичной эвакуации;</a:t>
            </a:r>
          </a:p>
          <a:p>
            <a:pPr marL="180975" indent="-180975" algn="just">
              <a:buFont typeface="Wingdings" pitchFamily="2" charset="2"/>
              <a:buChar char="q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заранее уточнить место сбора эвакуируемых; </a:t>
            </a:r>
          </a:p>
          <a:p>
            <a:pPr marL="180975" indent="-180975" algn="just">
              <a:buFont typeface="Wingdings" pitchFamily="2" charset="2"/>
              <a:buChar char="q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знать</a:t>
            </a:r>
            <a:r>
              <a:rPr lang="ru-RU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маршруты эвакуации на возвышенные участки; </a:t>
            </a:r>
          </a:p>
          <a:p>
            <a:pPr marL="180975" indent="-180975" algn="just">
              <a:buFont typeface="Wingdings" pitchFamily="2" charset="2"/>
              <a:buChar char="q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составить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перечень документов  и имущества, которые надо взять с собой ;</a:t>
            </a:r>
          </a:p>
          <a:p>
            <a:pPr marL="180975" indent="-180975" algn="just">
              <a:buFont typeface="Wingdings" pitchFamily="2" charset="2"/>
              <a:buChar char="q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знать,  где разместить свою семью в случае затопления территории.</a:t>
            </a:r>
          </a:p>
          <a:p>
            <a:pPr algn="ctr"/>
            <a:endParaRPr lang="ru-RU" sz="11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Последствия гидродинамических аварий:</a:t>
            </a:r>
          </a:p>
          <a:p>
            <a:pPr marL="180975" indent="-180975" algn="just">
              <a:buFont typeface="Wingdings" pitchFamily="2" charset="2"/>
              <a:buChar char="q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повреждение и разрушение гидроузлов и прекращение выполнения ими своих функций;</a:t>
            </a:r>
          </a:p>
          <a:p>
            <a:pPr marL="180975" indent="-180975" algn="just">
              <a:buFont typeface="Wingdings" pitchFamily="2" charset="2"/>
              <a:buChar char="q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поражение людей и разрушение сооружений волной прорыва, которая может иметь высоту от 2 до 12 м и скорость движения от 3 до 25км/ч;</a:t>
            </a:r>
          </a:p>
          <a:p>
            <a:pPr marL="180975" indent="-180975" algn="just">
              <a:buFont typeface="Wingdings" pitchFamily="2" charset="2"/>
              <a:buChar char="q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катастрофическое затопление обширных территорий слоем воды от 0,5 до 10 м и более.</a:t>
            </a:r>
          </a:p>
          <a:p>
            <a:pPr marL="180975" indent="-180975" algn="just">
              <a:buFont typeface="Wingdings" pitchFamily="2" charset="2"/>
              <a:buChar char="q"/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43636" y="2000240"/>
            <a:ext cx="2857520" cy="445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05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оповещении об аварии:</a:t>
            </a: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включите радио или телевизор и дождитесь распоряжения об эвакуации;</a:t>
            </a: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отключите газ, воду, электричество, погасите огонь в печи;</a:t>
            </a: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сделайте запас воды и пищи в герметичной таре;</a:t>
            </a: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укрепите (забейте) окна и двери нижних этажей;</a:t>
            </a: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перенесите ценные вещи на верхние этажи дома;</a:t>
            </a: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возьмите с собой предметы первой необходимости, документы и следуйте на сборный эвакуационный пункт.</a:t>
            </a:r>
          </a:p>
          <a:p>
            <a:pPr algn="just"/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разрушении плотины:</a:t>
            </a:r>
          </a:p>
          <a:p>
            <a:pPr marL="180975" indent="-180975" algn="just">
              <a:buFont typeface="Wingdings" pitchFamily="2" charset="2"/>
              <a:buChar char="q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эвакуируйте своих близких в безопасное место (верхние этажи зданий, чердаки и крыши домов, высокие деревья, верхние ярусы прочных сооружений, возвышенности рельефа местности);</a:t>
            </a:r>
          </a:p>
          <a:p>
            <a:pPr marL="180975" indent="-180975" algn="just">
              <a:buFont typeface="Wingdings" pitchFamily="2" charset="2"/>
              <a:buChar char="q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оставайтесь там до спада воды или получения сообщения о том, что опасность миновала.</a:t>
            </a:r>
          </a:p>
          <a:p>
            <a:pPr marL="88900" indent="-88900" algn="just"/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4286256"/>
            <a:ext cx="23574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Образование волны прорыва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" name="Рисунок 9" descr="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5720" y="4572008"/>
            <a:ext cx="2786082" cy="133730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143636" y="142852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Зона катастрофического затопления</a:t>
            </a:r>
          </a:p>
          <a:p>
            <a:endParaRPr lang="ru-RU" sz="1200" dirty="0"/>
          </a:p>
        </p:txBody>
      </p:sp>
      <p:pic>
        <p:nvPicPr>
          <p:cNvPr id="15" name="Рисунок 14" descr="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08237" y="642918"/>
            <a:ext cx="2835763" cy="12853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</TotalTime>
  <Words>606</Words>
  <Application>Microsoft Office PowerPoint</Application>
  <PresentationFormat>Экран (4:3)</PresentationFormat>
  <Paragraphs>123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ОУМЦ по ГО и ЧС Тюменской области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 Николаевна Ерженкова</dc:creator>
  <cp:lastModifiedBy>Людмила Николаевна Ерженкова</cp:lastModifiedBy>
  <cp:revision>76</cp:revision>
  <dcterms:created xsi:type="dcterms:W3CDTF">2013-02-07T08:26:02Z</dcterms:created>
  <dcterms:modified xsi:type="dcterms:W3CDTF">2014-11-18T05:46:43Z</dcterms:modified>
</cp:coreProperties>
</file>